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oboto Mono Medium"/>
      <p:regular r:id="rId19"/>
      <p:bold r:id="rId20"/>
      <p:italic r:id="rId21"/>
      <p:boldItalic r:id="rId22"/>
    </p:embeddedFont>
    <p:embeddedFont>
      <p:font typeface="Roboto"/>
      <p:regular r:id="rId23"/>
      <p:bold r:id="rId24"/>
      <p:italic r:id="rId25"/>
      <p:boldItalic r:id="rId26"/>
    </p:embeddedFont>
    <p:embeddedFont>
      <p:font typeface="Roboto Medium"/>
      <p:regular r:id="rId27"/>
      <p:bold r:id="rId28"/>
      <p:italic r:id="rId29"/>
      <p:boldItalic r:id="rId30"/>
    </p:embeddedFont>
    <p:embeddedFont>
      <p:font typeface="Inter"/>
      <p:regular r:id="rId31"/>
      <p:bold r:id="rId32"/>
      <p:italic r:id="rId33"/>
      <p:boldItalic r:id="rId34"/>
    </p:embeddedFont>
    <p:embeddedFont>
      <p:font typeface="Outfit"/>
      <p:regular r:id="rId35"/>
      <p:bold r:id="rId36"/>
    </p:embeddedFont>
    <p:embeddedFont>
      <p:font typeface="Outfit SemiBo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1E0B18-13D9-44CC-B7DF-A1EB6368F6F8}">
  <a:tblStyle styleId="{F61E0B18-13D9-44CC-B7DF-A1EB6368F6F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MonoMedium-bold.fntdata"/><Relationship Id="rId22" Type="http://schemas.openxmlformats.org/officeDocument/2006/relationships/font" Target="fonts/RobotoMonoMedium-boldItalic.fntdata"/><Relationship Id="rId21" Type="http://schemas.openxmlformats.org/officeDocument/2006/relationships/font" Target="fonts/RobotoMonoMedium-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RobotoMedium-bold.fntdata"/><Relationship Id="rId27" Type="http://schemas.openxmlformats.org/officeDocument/2006/relationships/font" Target="fonts/Roboto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nter-regular.fntdata"/><Relationship Id="rId30" Type="http://schemas.openxmlformats.org/officeDocument/2006/relationships/font" Target="fonts/RobotoMedium-boldItalic.fntdata"/><Relationship Id="rId11" Type="http://schemas.openxmlformats.org/officeDocument/2006/relationships/slide" Target="slides/slide5.xml"/><Relationship Id="rId33" Type="http://schemas.openxmlformats.org/officeDocument/2006/relationships/font" Target="fonts/Inter-italic.fntdata"/><Relationship Id="rId10" Type="http://schemas.openxmlformats.org/officeDocument/2006/relationships/slide" Target="slides/slide4.xml"/><Relationship Id="rId32" Type="http://schemas.openxmlformats.org/officeDocument/2006/relationships/font" Target="fonts/Inter-bold.fntdata"/><Relationship Id="rId13" Type="http://schemas.openxmlformats.org/officeDocument/2006/relationships/slide" Target="slides/slide7.xml"/><Relationship Id="rId35" Type="http://schemas.openxmlformats.org/officeDocument/2006/relationships/font" Target="fonts/Outfit-regular.fntdata"/><Relationship Id="rId12" Type="http://schemas.openxmlformats.org/officeDocument/2006/relationships/slide" Target="slides/slide6.xml"/><Relationship Id="rId34" Type="http://schemas.openxmlformats.org/officeDocument/2006/relationships/font" Target="fonts/Inter-boldItalic.fntdata"/><Relationship Id="rId15" Type="http://schemas.openxmlformats.org/officeDocument/2006/relationships/slide" Target="slides/slide9.xml"/><Relationship Id="rId37" Type="http://schemas.openxmlformats.org/officeDocument/2006/relationships/font" Target="fonts/OutfitSemiBold-regular.fntdata"/><Relationship Id="rId14" Type="http://schemas.openxmlformats.org/officeDocument/2006/relationships/slide" Target="slides/slide8.xml"/><Relationship Id="rId36" Type="http://schemas.openxmlformats.org/officeDocument/2006/relationships/font" Target="fonts/Outfit-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utfitSemiBold-bold.fntdata"/><Relationship Id="rId19" Type="http://schemas.openxmlformats.org/officeDocument/2006/relationships/font" Target="fonts/RobotoMonoMedium-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inearb.io/resources/software-engineering-benchmarks-repor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419a239b6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e419a239b6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41f5780a36_1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341f5780a36_1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Active investment in the machine itself to makes sure it’s ready for the challenges and requirements of the business itself. Maybe speak about hiring.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411b1d27ef_1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3411b1d27ef_1_8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Active investment in the machine itself to makes sure it’s ready for the challenges and requirements of the business itself. Maybe speak about hiring.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417b3aed5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3417b3aed51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1f5780a36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341f5780a36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1f5780a36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41f5780a36_1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41f5780a36_1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341f5780a36_1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419a239b6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e419a239b6_0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Benchmarks for these metrics are based on the 2025 Software Engineering Benchmarks Report: </a:t>
            </a:r>
            <a:r>
              <a:rPr lang="en" u="sng">
                <a:solidFill>
                  <a:schemeClr val="hlink"/>
                </a:solidFill>
                <a:hlinkClick r:id="rId2"/>
              </a:rPr>
              <a:t>https://linearb.io/resources/software-engineering-benchmarks-report</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41f5780a36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41f5780a36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1f5780a36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341f5780a36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41f5780a36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41f5780a36_1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Active investment in the machine itself to makes sure it’s ready for the challenges and requirements of the business itself. Maybe speak about hiring.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41f5780a36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41f5780a36_1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Active investment in the machine itself to makes sure it’s ready for the challenges and requirements of the business itself. Maybe speak about hiring.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Slide" type="title">
  <p:cSld name="TITLE">
    <p:bg>
      <p:bgPr>
        <a:solidFill>
          <a:schemeClr val="lt1"/>
        </a:solidFill>
      </p:bgPr>
    </p:bg>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119" l="0" r="0" t="119"/>
          <a:stretch/>
        </p:blipFill>
        <p:spPr>
          <a:xfrm>
            <a:off x="457200" y="325378"/>
            <a:ext cx="840701" cy="184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Slide Dark">
  <p:cSld name="TITLE_2">
    <p:bg>
      <p:bgPr>
        <a:solidFill>
          <a:schemeClr val="dk1"/>
        </a:solidFill>
      </p:bgPr>
    </p:bg>
    <p:spTree>
      <p:nvGrpSpPr>
        <p:cNvPr id="56" name="Shape 56"/>
        <p:cNvGrpSpPr/>
        <p:nvPr/>
      </p:nvGrpSpPr>
      <p:grpSpPr>
        <a:xfrm>
          <a:off x="0" y="0"/>
          <a:ext cx="0" cy="0"/>
          <a:chOff x="0" y="0"/>
          <a:chExt cx="0" cy="0"/>
        </a:xfrm>
      </p:grpSpPr>
      <p:pic>
        <p:nvPicPr>
          <p:cNvPr id="57" name="Google Shape;57;p15"/>
          <p:cNvPicPr preferRelativeResize="0"/>
          <p:nvPr/>
        </p:nvPicPr>
        <p:blipFill rotWithShape="1">
          <a:blip r:embed="rId2">
            <a:alphaModFix/>
          </a:blip>
          <a:srcRect b="89" l="0" r="0" t="99"/>
          <a:stretch/>
        </p:blipFill>
        <p:spPr>
          <a:xfrm>
            <a:off x="457200" y="325378"/>
            <a:ext cx="840701" cy="184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White" type="secHead">
  <p:cSld name="SECTION_HEADER">
    <p:spTree>
      <p:nvGrpSpPr>
        <p:cNvPr id="58" name="Shape 58"/>
        <p:cNvGrpSpPr/>
        <p:nvPr/>
      </p:nvGrpSpPr>
      <p:grpSpPr>
        <a:xfrm>
          <a:off x="0" y="0"/>
          <a:ext cx="0" cy="0"/>
          <a:chOff x="0" y="0"/>
          <a:chExt cx="0" cy="0"/>
        </a:xfrm>
      </p:grpSpPr>
      <p:sp>
        <p:nvSpPr>
          <p:cNvPr id="59" name="Google Shape;59;p16"/>
          <p:cNvSpPr txBox="1"/>
          <p:nvPr>
            <p:ph idx="12" type="sldNum"/>
          </p:nvPr>
        </p:nvSpPr>
        <p:spPr>
          <a:xfrm>
            <a:off x="8374100" y="4660475"/>
            <a:ext cx="312600" cy="315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1pPr>
            <a:lvl2pPr indent="0" lvl="1"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2pPr>
            <a:lvl3pPr indent="0" lvl="2"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3pPr>
            <a:lvl4pPr indent="0" lvl="3"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4pPr>
            <a:lvl5pPr indent="0" lvl="4"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5pPr>
            <a:lvl6pPr indent="0" lvl="5"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6pPr>
            <a:lvl7pPr indent="0" lvl="6"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7pPr>
            <a:lvl8pPr indent="0" lvl="7"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8pPr>
            <a:lvl9pPr indent="0" lvl="8"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9pPr>
          </a:lstStyle>
          <a:p>
            <a:pPr indent="0" lvl="0" marL="0" rtl="0" algn="ctr">
              <a:spcBef>
                <a:spcPts val="0"/>
              </a:spcBef>
              <a:spcAft>
                <a:spcPts val="0"/>
              </a:spcAft>
              <a:buNone/>
            </a:pPr>
            <a:fld id="{00000000-1234-1234-1234-123412341234}" type="slidenum">
              <a:rPr lang="en"/>
              <a:t>‹#›</a:t>
            </a:fld>
            <a:endParaRPr/>
          </a:p>
        </p:txBody>
      </p:sp>
      <p:pic>
        <p:nvPicPr>
          <p:cNvPr id="60" name="Google Shape;60;p16"/>
          <p:cNvPicPr preferRelativeResize="0"/>
          <p:nvPr/>
        </p:nvPicPr>
        <p:blipFill rotWithShape="1">
          <a:blip r:embed="rId2">
            <a:alphaModFix/>
          </a:blip>
          <a:srcRect b="119" l="0" r="0" t="119"/>
          <a:stretch/>
        </p:blipFill>
        <p:spPr>
          <a:xfrm>
            <a:off x="457201" y="4747914"/>
            <a:ext cx="640202" cy="140411"/>
          </a:xfrm>
          <a:prstGeom prst="rect">
            <a:avLst/>
          </a:prstGeom>
          <a:noFill/>
          <a:ln>
            <a:noFill/>
          </a:ln>
        </p:spPr>
      </p:pic>
      <p:sp>
        <p:nvSpPr>
          <p:cNvPr id="61" name="Google Shape;61;p16"/>
          <p:cNvSpPr txBox="1"/>
          <p:nvPr/>
        </p:nvSpPr>
        <p:spPr>
          <a:xfrm>
            <a:off x="1276825" y="4492625"/>
            <a:ext cx="2111100" cy="651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
              <a:buFont typeface="Arial"/>
              <a:buNone/>
            </a:pPr>
            <a:r>
              <a:rPr i="0" lang="en" sz="600" u="none" cap="none" strike="noStrike">
                <a:solidFill>
                  <a:srgbClr val="BAC3D3"/>
                </a:solidFill>
                <a:latin typeface="Roboto"/>
                <a:ea typeface="Roboto"/>
                <a:cs typeface="Roboto"/>
                <a:sym typeface="Roboto"/>
              </a:rPr>
              <a:t>© 202</a:t>
            </a:r>
            <a:r>
              <a:rPr lang="en" sz="600">
                <a:solidFill>
                  <a:srgbClr val="BAC3D3"/>
                </a:solidFill>
                <a:latin typeface="Roboto"/>
                <a:ea typeface="Roboto"/>
                <a:cs typeface="Roboto"/>
                <a:sym typeface="Roboto"/>
              </a:rPr>
              <a:t>5</a:t>
            </a:r>
            <a:r>
              <a:rPr i="0" lang="en" sz="600" u="none" cap="none" strike="noStrike">
                <a:solidFill>
                  <a:srgbClr val="BAC3D3"/>
                </a:solidFill>
                <a:latin typeface="Roboto"/>
                <a:ea typeface="Roboto"/>
                <a:cs typeface="Roboto"/>
                <a:sym typeface="Roboto"/>
              </a:rPr>
              <a:t> </a:t>
            </a:r>
            <a:r>
              <a:rPr lang="en" sz="600">
                <a:solidFill>
                  <a:srgbClr val="BAC3D3"/>
                </a:solidFill>
                <a:latin typeface="Roboto"/>
                <a:ea typeface="Roboto"/>
                <a:cs typeface="Roboto"/>
                <a:sym typeface="Roboto"/>
              </a:rPr>
              <a:t>LinearB</a:t>
            </a:r>
            <a:endParaRPr i="0" sz="600" u="none" cap="none" strike="noStrike">
              <a:solidFill>
                <a:srgbClr val="BAC3D3"/>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SECTION_HEADER_3">
    <p:bg>
      <p:bgPr>
        <a:solidFill>
          <a:schemeClr val="dk1"/>
        </a:solidFill>
      </p:bgPr>
    </p:bg>
    <p:spTree>
      <p:nvGrpSpPr>
        <p:cNvPr id="62" name="Shape 62"/>
        <p:cNvGrpSpPr/>
        <p:nvPr/>
      </p:nvGrpSpPr>
      <p:grpSpPr>
        <a:xfrm>
          <a:off x="0" y="0"/>
          <a:ext cx="0" cy="0"/>
          <a:chOff x="0" y="0"/>
          <a:chExt cx="0" cy="0"/>
        </a:xfrm>
      </p:grpSpPr>
      <p:sp>
        <p:nvSpPr>
          <p:cNvPr id="63" name="Google Shape;63;p17"/>
          <p:cNvSpPr txBox="1"/>
          <p:nvPr/>
        </p:nvSpPr>
        <p:spPr>
          <a:xfrm>
            <a:off x="6693700" y="4492625"/>
            <a:ext cx="1993200" cy="651000"/>
          </a:xfrm>
          <a:prstGeom prst="rect">
            <a:avLst/>
          </a:prstGeom>
          <a:noFill/>
          <a:ln>
            <a:noFill/>
          </a:ln>
        </p:spPr>
        <p:txBody>
          <a:bodyPr anchorCtr="0" anchor="ctr" bIns="0" lIns="0" spcFirstLastPara="1" rIns="0" wrap="square" tIns="0">
            <a:noAutofit/>
          </a:bodyPr>
          <a:lstStyle/>
          <a:p>
            <a:pPr indent="0" lvl="0" marL="0" marR="0" rtl="0" algn="r">
              <a:lnSpc>
                <a:spcPct val="115000"/>
              </a:lnSpc>
              <a:spcBef>
                <a:spcPts val="0"/>
              </a:spcBef>
              <a:spcAft>
                <a:spcPts val="0"/>
              </a:spcAft>
              <a:buClr>
                <a:srgbClr val="000000"/>
              </a:buClr>
              <a:buSzPts val="400"/>
              <a:buFont typeface="Arial"/>
              <a:buNone/>
            </a:pPr>
            <a:r>
              <a:rPr lang="en" sz="1000">
                <a:solidFill>
                  <a:schemeClr val="accent1"/>
                </a:solidFill>
                <a:latin typeface="Outfit SemiBold"/>
                <a:ea typeface="Outfit SemiBold"/>
                <a:cs typeface="Outfit SemiBold"/>
                <a:sym typeface="Outfit SemiBold"/>
              </a:rPr>
              <a:t>Learn more at linearb.io</a:t>
            </a:r>
            <a:endParaRPr i="0" sz="1000" u="none" cap="none" strike="noStrike">
              <a:solidFill>
                <a:schemeClr val="accent1"/>
              </a:solidFill>
              <a:latin typeface="Outfit SemiBold"/>
              <a:ea typeface="Outfit SemiBold"/>
              <a:cs typeface="Outfit SemiBold"/>
              <a:sym typeface="Outfit SemiBold"/>
            </a:endParaRPr>
          </a:p>
        </p:txBody>
      </p:sp>
      <p:pic>
        <p:nvPicPr>
          <p:cNvPr id="64" name="Google Shape;64;p17"/>
          <p:cNvPicPr preferRelativeResize="0"/>
          <p:nvPr/>
        </p:nvPicPr>
        <p:blipFill rotWithShape="1">
          <a:blip r:embed="rId2">
            <a:alphaModFix/>
          </a:blip>
          <a:srcRect b="99" l="0" r="0" t="89"/>
          <a:stretch/>
        </p:blipFill>
        <p:spPr>
          <a:xfrm>
            <a:off x="457201" y="4747914"/>
            <a:ext cx="640198" cy="14041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Grey">
  <p:cSld name="TITLE_1">
    <p:bg>
      <p:bgPr>
        <a:solidFill>
          <a:schemeClr val="dk1"/>
        </a:solidFill>
      </p:bgPr>
    </p:bg>
    <p:spTree>
      <p:nvGrpSpPr>
        <p:cNvPr id="65" name="Shape 65"/>
        <p:cNvGrpSpPr/>
        <p:nvPr/>
      </p:nvGrpSpPr>
      <p:grpSpPr>
        <a:xfrm>
          <a:off x="0" y="0"/>
          <a:ext cx="0" cy="0"/>
          <a:chOff x="0" y="0"/>
          <a:chExt cx="0" cy="0"/>
        </a:xfrm>
      </p:grpSpPr>
      <p:pic>
        <p:nvPicPr>
          <p:cNvPr id="66" name="Google Shape;66;p18"/>
          <p:cNvPicPr preferRelativeResize="0"/>
          <p:nvPr/>
        </p:nvPicPr>
        <p:blipFill rotWithShape="1">
          <a:blip r:embed="rId2">
            <a:alphaModFix/>
          </a:blip>
          <a:srcRect b="99" l="0" r="0" t="89"/>
          <a:stretch/>
        </p:blipFill>
        <p:spPr>
          <a:xfrm>
            <a:off x="457201" y="4747914"/>
            <a:ext cx="640198" cy="140411"/>
          </a:xfrm>
          <a:prstGeom prst="rect">
            <a:avLst/>
          </a:prstGeom>
          <a:noFill/>
          <a:ln>
            <a:noFill/>
          </a:ln>
        </p:spPr>
      </p:pic>
      <p:sp>
        <p:nvSpPr>
          <p:cNvPr id="67" name="Google Shape;67;p18"/>
          <p:cNvSpPr txBox="1"/>
          <p:nvPr/>
        </p:nvSpPr>
        <p:spPr>
          <a:xfrm>
            <a:off x="1276825" y="4492625"/>
            <a:ext cx="2111100" cy="651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
              <a:buFont typeface="Arial"/>
              <a:buNone/>
            </a:pPr>
            <a:r>
              <a:rPr i="0" lang="en" sz="600" u="none" cap="none" strike="noStrike">
                <a:solidFill>
                  <a:srgbClr val="BAC3D3"/>
                </a:solidFill>
                <a:latin typeface="Roboto"/>
                <a:ea typeface="Roboto"/>
                <a:cs typeface="Roboto"/>
                <a:sym typeface="Roboto"/>
              </a:rPr>
              <a:t>© 202</a:t>
            </a:r>
            <a:r>
              <a:rPr lang="en" sz="600">
                <a:solidFill>
                  <a:srgbClr val="BAC3D3"/>
                </a:solidFill>
                <a:latin typeface="Roboto"/>
                <a:ea typeface="Roboto"/>
                <a:cs typeface="Roboto"/>
                <a:sym typeface="Roboto"/>
              </a:rPr>
              <a:t>5</a:t>
            </a:r>
            <a:r>
              <a:rPr i="0" lang="en" sz="600" u="none" cap="none" strike="noStrike">
                <a:solidFill>
                  <a:srgbClr val="BAC3D3"/>
                </a:solidFill>
                <a:latin typeface="Roboto"/>
                <a:ea typeface="Roboto"/>
                <a:cs typeface="Roboto"/>
                <a:sym typeface="Roboto"/>
              </a:rPr>
              <a:t> </a:t>
            </a:r>
            <a:r>
              <a:rPr lang="en" sz="600">
                <a:solidFill>
                  <a:srgbClr val="BAC3D3"/>
                </a:solidFill>
                <a:latin typeface="Roboto"/>
                <a:ea typeface="Roboto"/>
                <a:cs typeface="Roboto"/>
                <a:sym typeface="Roboto"/>
              </a:rPr>
              <a:t>LinearB</a:t>
            </a:r>
            <a:endParaRPr i="0" sz="600" u="none" cap="none" strike="noStrike">
              <a:solidFill>
                <a:srgbClr val="BAC3D3"/>
              </a:solidFill>
              <a:latin typeface="Roboto"/>
              <a:ea typeface="Roboto"/>
              <a:cs typeface="Roboto"/>
              <a:sym typeface="Roboto"/>
            </a:endParaRPr>
          </a:p>
        </p:txBody>
      </p:sp>
      <p:sp>
        <p:nvSpPr>
          <p:cNvPr id="68" name="Google Shape;68;p18"/>
          <p:cNvSpPr txBox="1"/>
          <p:nvPr>
            <p:ph idx="12" type="sldNum"/>
          </p:nvPr>
        </p:nvSpPr>
        <p:spPr>
          <a:xfrm>
            <a:off x="8374100" y="4660475"/>
            <a:ext cx="312600" cy="315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1pPr>
            <a:lvl2pPr indent="0" lvl="1"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2pPr>
            <a:lvl3pPr indent="0" lvl="2"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3pPr>
            <a:lvl4pPr indent="0" lvl="3"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4pPr>
            <a:lvl5pPr indent="0" lvl="4"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5pPr>
            <a:lvl6pPr indent="0" lvl="5"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6pPr>
            <a:lvl7pPr indent="0" lvl="6"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7pPr>
            <a:lvl8pPr indent="0" lvl="7"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8pPr>
            <a:lvl9pPr indent="0" lvl="8"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Right">
  <p:cSld name="SECTION_HEADER_2">
    <p:spTree>
      <p:nvGrpSpPr>
        <p:cNvPr id="69" name="Shape 69"/>
        <p:cNvGrpSpPr/>
        <p:nvPr/>
      </p:nvGrpSpPr>
      <p:grpSpPr>
        <a:xfrm>
          <a:off x="0" y="0"/>
          <a:ext cx="0" cy="0"/>
          <a:chOff x="0" y="0"/>
          <a:chExt cx="0" cy="0"/>
        </a:xfrm>
      </p:grpSpPr>
      <p:sp>
        <p:nvSpPr>
          <p:cNvPr id="70" name="Google Shape;70;p19"/>
          <p:cNvSpPr/>
          <p:nvPr/>
        </p:nvSpPr>
        <p:spPr>
          <a:xfrm>
            <a:off x="3919550" y="0"/>
            <a:ext cx="5224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9"/>
          <p:cNvSpPr txBox="1"/>
          <p:nvPr>
            <p:ph idx="12" type="sldNum"/>
          </p:nvPr>
        </p:nvSpPr>
        <p:spPr>
          <a:xfrm>
            <a:off x="8374100" y="4660475"/>
            <a:ext cx="312600" cy="31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1pPr>
            <a:lvl2pPr indent="0" lvl="1"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2pPr>
            <a:lvl3pPr indent="0" lvl="2"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3pPr>
            <a:lvl4pPr indent="0" lvl="3"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4pPr>
            <a:lvl5pPr indent="0" lvl="4"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5pPr>
            <a:lvl6pPr indent="0" lvl="5"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6pPr>
            <a:lvl7pPr indent="0" lvl="6"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7pPr>
            <a:lvl8pPr indent="0" lvl="7"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8pPr>
            <a:lvl9pPr indent="0" lvl="8"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9pPr>
          </a:lstStyle>
          <a:p>
            <a:pPr indent="0" lvl="0" marL="0" rtl="0" algn="ctr">
              <a:spcBef>
                <a:spcPts val="0"/>
              </a:spcBef>
              <a:spcAft>
                <a:spcPts val="0"/>
              </a:spcAft>
              <a:buNone/>
            </a:pPr>
            <a:fld id="{00000000-1234-1234-1234-123412341234}" type="slidenum">
              <a:rPr lang="en"/>
              <a:t>‹#›</a:t>
            </a:fld>
            <a:endParaRPr/>
          </a:p>
        </p:txBody>
      </p:sp>
      <p:pic>
        <p:nvPicPr>
          <p:cNvPr id="72" name="Google Shape;72;p19"/>
          <p:cNvPicPr preferRelativeResize="0"/>
          <p:nvPr/>
        </p:nvPicPr>
        <p:blipFill rotWithShape="1">
          <a:blip r:embed="rId2">
            <a:alphaModFix/>
          </a:blip>
          <a:srcRect b="119" l="0" r="0" t="119"/>
          <a:stretch/>
        </p:blipFill>
        <p:spPr>
          <a:xfrm>
            <a:off x="457201" y="4747914"/>
            <a:ext cx="640202" cy="140411"/>
          </a:xfrm>
          <a:prstGeom prst="rect">
            <a:avLst/>
          </a:prstGeom>
          <a:noFill/>
          <a:ln>
            <a:noFill/>
          </a:ln>
        </p:spPr>
      </p:pic>
      <p:sp>
        <p:nvSpPr>
          <p:cNvPr id="73" name="Google Shape;73;p19"/>
          <p:cNvSpPr txBox="1"/>
          <p:nvPr/>
        </p:nvSpPr>
        <p:spPr>
          <a:xfrm>
            <a:off x="1276825" y="4492625"/>
            <a:ext cx="2111100" cy="651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
              <a:buFont typeface="Arial"/>
              <a:buNone/>
            </a:pPr>
            <a:r>
              <a:rPr i="0" lang="en" sz="600" u="none" cap="none" strike="noStrike">
                <a:solidFill>
                  <a:srgbClr val="BAC3D3"/>
                </a:solidFill>
                <a:latin typeface="Roboto"/>
                <a:ea typeface="Roboto"/>
                <a:cs typeface="Roboto"/>
                <a:sym typeface="Roboto"/>
              </a:rPr>
              <a:t>© 202</a:t>
            </a:r>
            <a:r>
              <a:rPr lang="en" sz="600">
                <a:solidFill>
                  <a:srgbClr val="BAC3D3"/>
                </a:solidFill>
                <a:latin typeface="Roboto"/>
                <a:ea typeface="Roboto"/>
                <a:cs typeface="Roboto"/>
                <a:sym typeface="Roboto"/>
              </a:rPr>
              <a:t>5</a:t>
            </a:r>
            <a:r>
              <a:rPr i="0" lang="en" sz="600" u="none" cap="none" strike="noStrike">
                <a:solidFill>
                  <a:srgbClr val="BAC3D3"/>
                </a:solidFill>
                <a:latin typeface="Roboto"/>
                <a:ea typeface="Roboto"/>
                <a:cs typeface="Roboto"/>
                <a:sym typeface="Roboto"/>
              </a:rPr>
              <a:t> </a:t>
            </a:r>
            <a:r>
              <a:rPr lang="en" sz="600">
                <a:solidFill>
                  <a:srgbClr val="BAC3D3"/>
                </a:solidFill>
                <a:latin typeface="Roboto"/>
                <a:ea typeface="Roboto"/>
                <a:cs typeface="Roboto"/>
                <a:sym typeface="Roboto"/>
              </a:rPr>
              <a:t>LinearB</a:t>
            </a:r>
            <a:endParaRPr i="0" sz="600" u="none" cap="none" strike="noStrike">
              <a:solidFill>
                <a:srgbClr val="BAC3D3"/>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Left">
  <p:cSld name="SECTION_HEADER_2_1">
    <p:spTree>
      <p:nvGrpSpPr>
        <p:cNvPr id="74" name="Shape 74"/>
        <p:cNvGrpSpPr/>
        <p:nvPr/>
      </p:nvGrpSpPr>
      <p:grpSpPr>
        <a:xfrm>
          <a:off x="0" y="0"/>
          <a:ext cx="0" cy="0"/>
          <a:chOff x="0" y="0"/>
          <a:chExt cx="0" cy="0"/>
        </a:xfrm>
      </p:grpSpPr>
      <p:sp>
        <p:nvSpPr>
          <p:cNvPr id="75" name="Google Shape;75;p20"/>
          <p:cNvSpPr/>
          <p:nvPr/>
        </p:nvSpPr>
        <p:spPr>
          <a:xfrm>
            <a:off x="-4800" y="0"/>
            <a:ext cx="52245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20"/>
          <p:cNvSpPr txBox="1"/>
          <p:nvPr>
            <p:ph idx="12" type="sldNum"/>
          </p:nvPr>
        </p:nvSpPr>
        <p:spPr>
          <a:xfrm>
            <a:off x="8374100" y="4660475"/>
            <a:ext cx="312600" cy="31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1pPr>
            <a:lvl2pPr indent="0" lvl="1"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2pPr>
            <a:lvl3pPr indent="0" lvl="2"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3pPr>
            <a:lvl4pPr indent="0" lvl="3"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4pPr>
            <a:lvl5pPr indent="0" lvl="4"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5pPr>
            <a:lvl6pPr indent="0" lvl="5"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6pPr>
            <a:lvl7pPr indent="0" lvl="6"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7pPr>
            <a:lvl8pPr indent="0" lvl="7"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8pPr>
            <a:lvl9pPr indent="0" lvl="8"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9pPr>
          </a:lstStyle>
          <a:p>
            <a:pPr indent="0" lvl="0" marL="0" rtl="0" algn="ctr">
              <a:spcBef>
                <a:spcPts val="0"/>
              </a:spcBef>
              <a:spcAft>
                <a:spcPts val="0"/>
              </a:spcAft>
              <a:buNone/>
            </a:pPr>
            <a:fld id="{00000000-1234-1234-1234-123412341234}" type="slidenum">
              <a:rPr lang="en"/>
              <a:t>‹#›</a:t>
            </a:fld>
            <a:endParaRPr/>
          </a:p>
        </p:txBody>
      </p:sp>
      <p:pic>
        <p:nvPicPr>
          <p:cNvPr id="77" name="Google Shape;77;p20"/>
          <p:cNvPicPr preferRelativeResize="0"/>
          <p:nvPr/>
        </p:nvPicPr>
        <p:blipFill rotWithShape="1">
          <a:blip r:embed="rId2">
            <a:alphaModFix/>
          </a:blip>
          <a:srcRect b="119" l="0" r="0" t="119"/>
          <a:stretch/>
        </p:blipFill>
        <p:spPr>
          <a:xfrm>
            <a:off x="457201" y="4747914"/>
            <a:ext cx="640202" cy="140411"/>
          </a:xfrm>
          <a:prstGeom prst="rect">
            <a:avLst/>
          </a:prstGeom>
          <a:noFill/>
          <a:ln>
            <a:noFill/>
          </a:ln>
        </p:spPr>
      </p:pic>
      <p:sp>
        <p:nvSpPr>
          <p:cNvPr id="78" name="Google Shape;78;p20"/>
          <p:cNvSpPr txBox="1"/>
          <p:nvPr/>
        </p:nvSpPr>
        <p:spPr>
          <a:xfrm>
            <a:off x="1276825" y="4492625"/>
            <a:ext cx="2111100" cy="651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
              <a:buFont typeface="Arial"/>
              <a:buNone/>
            </a:pPr>
            <a:r>
              <a:rPr i="0" lang="en" sz="600" u="none" cap="none" strike="noStrike">
                <a:solidFill>
                  <a:srgbClr val="8898A8"/>
                </a:solidFill>
                <a:latin typeface="Roboto"/>
                <a:ea typeface="Roboto"/>
                <a:cs typeface="Roboto"/>
                <a:sym typeface="Roboto"/>
              </a:rPr>
              <a:t>© 202</a:t>
            </a:r>
            <a:r>
              <a:rPr lang="en" sz="600">
                <a:solidFill>
                  <a:srgbClr val="8898A8"/>
                </a:solidFill>
                <a:latin typeface="Roboto"/>
                <a:ea typeface="Roboto"/>
                <a:cs typeface="Roboto"/>
                <a:sym typeface="Roboto"/>
              </a:rPr>
              <a:t>5</a:t>
            </a:r>
            <a:r>
              <a:rPr i="0" lang="en" sz="600" u="none" cap="none" strike="noStrike">
                <a:solidFill>
                  <a:srgbClr val="8898A8"/>
                </a:solidFill>
                <a:latin typeface="Roboto"/>
                <a:ea typeface="Roboto"/>
                <a:cs typeface="Roboto"/>
                <a:sym typeface="Roboto"/>
              </a:rPr>
              <a:t> </a:t>
            </a:r>
            <a:r>
              <a:rPr lang="en" sz="600">
                <a:solidFill>
                  <a:srgbClr val="8898A8"/>
                </a:solidFill>
                <a:latin typeface="Roboto"/>
                <a:ea typeface="Roboto"/>
                <a:cs typeface="Roboto"/>
                <a:sym typeface="Roboto"/>
              </a:rPr>
              <a:t>LinearB</a:t>
            </a:r>
            <a:endParaRPr i="0" sz="600" u="none" cap="none" strike="noStrike">
              <a:solidFill>
                <a:srgbClr val="8898A8"/>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Quote">
  <p:cSld name="SECTION_HEADER_2_3">
    <p:spTree>
      <p:nvGrpSpPr>
        <p:cNvPr id="79" name="Shape 79"/>
        <p:cNvGrpSpPr/>
        <p:nvPr/>
      </p:nvGrpSpPr>
      <p:grpSpPr>
        <a:xfrm>
          <a:off x="0" y="0"/>
          <a:ext cx="0" cy="0"/>
          <a:chOff x="0" y="0"/>
          <a:chExt cx="0" cy="0"/>
        </a:xfrm>
      </p:grpSpPr>
      <p:sp>
        <p:nvSpPr>
          <p:cNvPr id="80" name="Google Shape;80;p21"/>
          <p:cNvSpPr/>
          <p:nvPr/>
        </p:nvSpPr>
        <p:spPr>
          <a:xfrm>
            <a:off x="3919550" y="0"/>
            <a:ext cx="5224500" cy="5143500"/>
          </a:xfrm>
          <a:prstGeom prst="rect">
            <a:avLst/>
          </a:prstGeom>
          <a:solidFill>
            <a:srgbClr val="DDE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21"/>
          <p:cNvSpPr txBox="1"/>
          <p:nvPr>
            <p:ph idx="12" type="sldNum"/>
          </p:nvPr>
        </p:nvSpPr>
        <p:spPr>
          <a:xfrm>
            <a:off x="8374100" y="4660475"/>
            <a:ext cx="312600" cy="31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1pPr>
            <a:lvl2pPr indent="0" lvl="1"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2pPr>
            <a:lvl3pPr indent="0" lvl="2"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3pPr>
            <a:lvl4pPr indent="0" lvl="3"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4pPr>
            <a:lvl5pPr indent="0" lvl="4"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5pPr>
            <a:lvl6pPr indent="0" lvl="5"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6pPr>
            <a:lvl7pPr indent="0" lvl="6"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7pPr>
            <a:lvl8pPr indent="0" lvl="7"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8pPr>
            <a:lvl9pPr indent="0" lvl="8"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9pPr>
          </a:lstStyle>
          <a:p>
            <a:pPr indent="0" lvl="0" marL="0" rtl="0" algn="ctr">
              <a:spcBef>
                <a:spcPts val="0"/>
              </a:spcBef>
              <a:spcAft>
                <a:spcPts val="0"/>
              </a:spcAft>
              <a:buNone/>
            </a:pPr>
            <a:fld id="{00000000-1234-1234-1234-123412341234}" type="slidenum">
              <a:rPr lang="en"/>
              <a:t>‹#›</a:t>
            </a:fld>
            <a:endParaRPr/>
          </a:p>
        </p:txBody>
      </p:sp>
      <p:pic>
        <p:nvPicPr>
          <p:cNvPr id="82" name="Google Shape;82;p21"/>
          <p:cNvPicPr preferRelativeResize="0"/>
          <p:nvPr/>
        </p:nvPicPr>
        <p:blipFill rotWithShape="1">
          <a:blip r:embed="rId2">
            <a:alphaModFix/>
          </a:blip>
          <a:srcRect b="119" l="0" r="0" t="119"/>
          <a:stretch/>
        </p:blipFill>
        <p:spPr>
          <a:xfrm>
            <a:off x="457201" y="4747914"/>
            <a:ext cx="640202" cy="140411"/>
          </a:xfrm>
          <a:prstGeom prst="rect">
            <a:avLst/>
          </a:prstGeom>
          <a:noFill/>
          <a:ln>
            <a:noFill/>
          </a:ln>
        </p:spPr>
      </p:pic>
      <p:sp>
        <p:nvSpPr>
          <p:cNvPr id="83" name="Google Shape;83;p21"/>
          <p:cNvSpPr txBox="1"/>
          <p:nvPr/>
        </p:nvSpPr>
        <p:spPr>
          <a:xfrm>
            <a:off x="1276825" y="4492625"/>
            <a:ext cx="2111100" cy="651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
              <a:buFont typeface="Arial"/>
              <a:buNone/>
            </a:pPr>
            <a:r>
              <a:rPr i="0" lang="en" sz="600" u="none" cap="none" strike="noStrike">
                <a:solidFill>
                  <a:srgbClr val="BAC3D3"/>
                </a:solidFill>
                <a:latin typeface="Roboto"/>
                <a:ea typeface="Roboto"/>
                <a:cs typeface="Roboto"/>
                <a:sym typeface="Roboto"/>
              </a:rPr>
              <a:t>© 202</a:t>
            </a:r>
            <a:r>
              <a:rPr lang="en" sz="600">
                <a:solidFill>
                  <a:srgbClr val="BAC3D3"/>
                </a:solidFill>
                <a:latin typeface="Roboto"/>
                <a:ea typeface="Roboto"/>
                <a:cs typeface="Roboto"/>
                <a:sym typeface="Roboto"/>
              </a:rPr>
              <a:t>5</a:t>
            </a:r>
            <a:r>
              <a:rPr i="0" lang="en" sz="600" u="none" cap="none" strike="noStrike">
                <a:solidFill>
                  <a:srgbClr val="BAC3D3"/>
                </a:solidFill>
                <a:latin typeface="Roboto"/>
                <a:ea typeface="Roboto"/>
                <a:cs typeface="Roboto"/>
                <a:sym typeface="Roboto"/>
              </a:rPr>
              <a:t> </a:t>
            </a:r>
            <a:r>
              <a:rPr lang="en" sz="600">
                <a:solidFill>
                  <a:srgbClr val="BAC3D3"/>
                </a:solidFill>
                <a:latin typeface="Roboto"/>
                <a:ea typeface="Roboto"/>
                <a:cs typeface="Roboto"/>
                <a:sym typeface="Roboto"/>
              </a:rPr>
              <a:t>LinearB</a:t>
            </a:r>
            <a:endParaRPr i="0" sz="600" u="none" cap="none" strike="noStrike">
              <a:solidFill>
                <a:srgbClr val="BAC3D3"/>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Right Dark">
  <p:cSld name="SECTION_HEADER_2_2">
    <p:spTree>
      <p:nvGrpSpPr>
        <p:cNvPr id="84" name="Shape 84"/>
        <p:cNvGrpSpPr/>
        <p:nvPr/>
      </p:nvGrpSpPr>
      <p:grpSpPr>
        <a:xfrm>
          <a:off x="0" y="0"/>
          <a:ext cx="0" cy="0"/>
          <a:chOff x="0" y="0"/>
          <a:chExt cx="0" cy="0"/>
        </a:xfrm>
      </p:grpSpPr>
      <p:sp>
        <p:nvSpPr>
          <p:cNvPr id="85" name="Google Shape;85;p22"/>
          <p:cNvSpPr/>
          <p:nvPr/>
        </p:nvSpPr>
        <p:spPr>
          <a:xfrm>
            <a:off x="3919550" y="0"/>
            <a:ext cx="52245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22"/>
          <p:cNvSpPr txBox="1"/>
          <p:nvPr>
            <p:ph idx="12" type="sldNum"/>
          </p:nvPr>
        </p:nvSpPr>
        <p:spPr>
          <a:xfrm>
            <a:off x="8374100" y="4660475"/>
            <a:ext cx="312600" cy="3153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1pPr>
            <a:lvl2pPr indent="0" lvl="1"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2pPr>
            <a:lvl3pPr indent="0" lvl="2"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3pPr>
            <a:lvl4pPr indent="0" lvl="3"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4pPr>
            <a:lvl5pPr indent="0" lvl="4"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5pPr>
            <a:lvl6pPr indent="0" lvl="5"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6pPr>
            <a:lvl7pPr indent="0" lvl="6"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7pPr>
            <a:lvl8pPr indent="0" lvl="7"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8pPr>
            <a:lvl9pPr indent="0" lvl="8" marL="0" marR="0" algn="ctr">
              <a:lnSpc>
                <a:spcPct val="100000"/>
              </a:lnSpc>
              <a:spcBef>
                <a:spcPts val="0"/>
              </a:spcBef>
              <a:spcAft>
                <a:spcPts val="0"/>
              </a:spcAft>
              <a:buClr>
                <a:srgbClr val="000000"/>
              </a:buClr>
              <a:buSzPts val="800"/>
              <a:buFont typeface="Arial"/>
              <a:buNone/>
              <a:defRPr i="0" sz="800" u="none" cap="none" strike="noStrike">
                <a:solidFill>
                  <a:schemeClr val="lt1"/>
                </a:solidFill>
                <a:latin typeface="Outfit SemiBold"/>
                <a:ea typeface="Outfit SemiBold"/>
                <a:cs typeface="Outfit SemiBold"/>
                <a:sym typeface="Outfit SemiBold"/>
              </a:defRPr>
            </a:lvl9pPr>
          </a:lstStyle>
          <a:p>
            <a:pPr indent="0" lvl="0" marL="0" rtl="0" algn="ctr">
              <a:spcBef>
                <a:spcPts val="0"/>
              </a:spcBef>
              <a:spcAft>
                <a:spcPts val="0"/>
              </a:spcAft>
              <a:buNone/>
            </a:pPr>
            <a:fld id="{00000000-1234-1234-1234-123412341234}" type="slidenum">
              <a:rPr lang="en"/>
              <a:t>‹#›</a:t>
            </a:fld>
            <a:endParaRPr/>
          </a:p>
        </p:txBody>
      </p:sp>
      <p:pic>
        <p:nvPicPr>
          <p:cNvPr id="87" name="Google Shape;87;p22"/>
          <p:cNvPicPr preferRelativeResize="0"/>
          <p:nvPr/>
        </p:nvPicPr>
        <p:blipFill rotWithShape="1">
          <a:blip r:embed="rId2">
            <a:alphaModFix/>
          </a:blip>
          <a:srcRect b="119" l="0" r="0" t="119"/>
          <a:stretch/>
        </p:blipFill>
        <p:spPr>
          <a:xfrm>
            <a:off x="457201" y="4747914"/>
            <a:ext cx="640202" cy="140411"/>
          </a:xfrm>
          <a:prstGeom prst="rect">
            <a:avLst/>
          </a:prstGeom>
          <a:noFill/>
          <a:ln>
            <a:noFill/>
          </a:ln>
        </p:spPr>
      </p:pic>
      <p:sp>
        <p:nvSpPr>
          <p:cNvPr id="88" name="Google Shape;88;p22"/>
          <p:cNvSpPr txBox="1"/>
          <p:nvPr/>
        </p:nvSpPr>
        <p:spPr>
          <a:xfrm>
            <a:off x="1276825" y="4492625"/>
            <a:ext cx="2111100" cy="651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
              <a:buFont typeface="Arial"/>
              <a:buNone/>
            </a:pPr>
            <a:r>
              <a:rPr i="0" lang="en" sz="600" u="none" cap="none" strike="noStrike">
                <a:solidFill>
                  <a:srgbClr val="BAC3D3"/>
                </a:solidFill>
                <a:latin typeface="Roboto"/>
                <a:ea typeface="Roboto"/>
                <a:cs typeface="Roboto"/>
                <a:sym typeface="Roboto"/>
              </a:rPr>
              <a:t>© 202</a:t>
            </a:r>
            <a:r>
              <a:rPr lang="en" sz="600">
                <a:solidFill>
                  <a:srgbClr val="BAC3D3"/>
                </a:solidFill>
                <a:latin typeface="Roboto"/>
                <a:ea typeface="Roboto"/>
                <a:cs typeface="Roboto"/>
                <a:sym typeface="Roboto"/>
              </a:rPr>
              <a:t>5</a:t>
            </a:r>
            <a:r>
              <a:rPr i="0" lang="en" sz="600" u="none" cap="none" strike="noStrike">
                <a:solidFill>
                  <a:srgbClr val="BAC3D3"/>
                </a:solidFill>
                <a:latin typeface="Roboto"/>
                <a:ea typeface="Roboto"/>
                <a:cs typeface="Roboto"/>
                <a:sym typeface="Roboto"/>
              </a:rPr>
              <a:t> </a:t>
            </a:r>
            <a:r>
              <a:rPr lang="en" sz="600">
                <a:solidFill>
                  <a:srgbClr val="BAC3D3"/>
                </a:solidFill>
                <a:latin typeface="Roboto"/>
                <a:ea typeface="Roboto"/>
                <a:cs typeface="Roboto"/>
                <a:sym typeface="Roboto"/>
              </a:rPr>
              <a:t>LinearB</a:t>
            </a:r>
            <a:r>
              <a:rPr i="0" lang="en" sz="600" u="none" cap="none" strike="noStrike">
                <a:solidFill>
                  <a:srgbClr val="BAC3D3"/>
                </a:solidFill>
                <a:latin typeface="Roboto"/>
                <a:ea typeface="Roboto"/>
                <a:cs typeface="Roboto"/>
                <a:sym typeface="Roboto"/>
              </a:rPr>
              <a:t> </a:t>
            </a:r>
            <a:endParaRPr i="0" sz="600" u="none" cap="none" strike="noStrike">
              <a:solidFill>
                <a:srgbClr val="BAC3D3"/>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Left Dark">
  <p:cSld name="SECTION_HEADER_2_1_1">
    <p:spTree>
      <p:nvGrpSpPr>
        <p:cNvPr id="89" name="Shape 89"/>
        <p:cNvGrpSpPr/>
        <p:nvPr/>
      </p:nvGrpSpPr>
      <p:grpSpPr>
        <a:xfrm>
          <a:off x="0" y="0"/>
          <a:ext cx="0" cy="0"/>
          <a:chOff x="0" y="0"/>
          <a:chExt cx="0" cy="0"/>
        </a:xfrm>
      </p:grpSpPr>
      <p:sp>
        <p:nvSpPr>
          <p:cNvPr id="90" name="Google Shape;90;p23"/>
          <p:cNvSpPr/>
          <p:nvPr/>
        </p:nvSpPr>
        <p:spPr>
          <a:xfrm>
            <a:off x="-4800" y="0"/>
            <a:ext cx="52245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23"/>
          <p:cNvSpPr txBox="1"/>
          <p:nvPr>
            <p:ph idx="12" type="sldNum"/>
          </p:nvPr>
        </p:nvSpPr>
        <p:spPr>
          <a:xfrm>
            <a:off x="8374100" y="4660475"/>
            <a:ext cx="312600" cy="315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1pPr>
            <a:lvl2pPr indent="0" lvl="1"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2pPr>
            <a:lvl3pPr indent="0" lvl="2"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3pPr>
            <a:lvl4pPr indent="0" lvl="3"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4pPr>
            <a:lvl5pPr indent="0" lvl="4"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5pPr>
            <a:lvl6pPr indent="0" lvl="5"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6pPr>
            <a:lvl7pPr indent="0" lvl="6"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7pPr>
            <a:lvl8pPr indent="0" lvl="7"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8pPr>
            <a:lvl9pPr indent="0" lvl="8" marL="0" marR="0" algn="ctr">
              <a:lnSpc>
                <a:spcPct val="100000"/>
              </a:lnSpc>
              <a:spcBef>
                <a:spcPts val="0"/>
              </a:spcBef>
              <a:spcAft>
                <a:spcPts val="0"/>
              </a:spcAft>
              <a:buClr>
                <a:srgbClr val="000000"/>
              </a:buClr>
              <a:buSzPts val="800"/>
              <a:buFont typeface="Arial"/>
              <a:buNone/>
              <a:defRPr i="0" sz="800" u="none" cap="none" strike="noStrike">
                <a:solidFill>
                  <a:schemeClr val="dk1"/>
                </a:solidFill>
                <a:latin typeface="Outfit SemiBold"/>
                <a:ea typeface="Outfit SemiBold"/>
                <a:cs typeface="Outfit SemiBold"/>
                <a:sym typeface="Outfit SemiBold"/>
              </a:defRPr>
            </a:lvl9pPr>
          </a:lstStyle>
          <a:p>
            <a:pPr indent="0" lvl="0" marL="0" rtl="0" algn="ctr">
              <a:spcBef>
                <a:spcPts val="0"/>
              </a:spcBef>
              <a:spcAft>
                <a:spcPts val="0"/>
              </a:spcAft>
              <a:buNone/>
            </a:pPr>
            <a:fld id="{00000000-1234-1234-1234-123412341234}" type="slidenum">
              <a:rPr lang="en"/>
              <a:t>‹#›</a:t>
            </a:fld>
            <a:endParaRPr/>
          </a:p>
        </p:txBody>
      </p:sp>
      <p:sp>
        <p:nvSpPr>
          <p:cNvPr id="92" name="Google Shape;92;p23"/>
          <p:cNvSpPr txBox="1"/>
          <p:nvPr/>
        </p:nvSpPr>
        <p:spPr>
          <a:xfrm>
            <a:off x="1276825" y="4492625"/>
            <a:ext cx="2111100" cy="651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
              <a:buFont typeface="Arial"/>
              <a:buNone/>
            </a:pPr>
            <a:r>
              <a:rPr i="0" lang="en" sz="600" u="none" cap="none" strike="noStrike">
                <a:solidFill>
                  <a:srgbClr val="8898A8"/>
                </a:solidFill>
                <a:latin typeface="Roboto"/>
                <a:ea typeface="Roboto"/>
                <a:cs typeface="Roboto"/>
                <a:sym typeface="Roboto"/>
              </a:rPr>
              <a:t>© 202</a:t>
            </a:r>
            <a:r>
              <a:rPr lang="en" sz="600">
                <a:solidFill>
                  <a:srgbClr val="8898A8"/>
                </a:solidFill>
                <a:latin typeface="Roboto"/>
                <a:ea typeface="Roboto"/>
                <a:cs typeface="Roboto"/>
                <a:sym typeface="Roboto"/>
              </a:rPr>
              <a:t>5</a:t>
            </a:r>
            <a:r>
              <a:rPr i="0" lang="en" sz="600" u="none" cap="none" strike="noStrike">
                <a:solidFill>
                  <a:srgbClr val="8898A8"/>
                </a:solidFill>
                <a:latin typeface="Roboto"/>
                <a:ea typeface="Roboto"/>
                <a:cs typeface="Roboto"/>
                <a:sym typeface="Roboto"/>
              </a:rPr>
              <a:t> </a:t>
            </a:r>
            <a:r>
              <a:rPr lang="en" sz="600">
                <a:solidFill>
                  <a:srgbClr val="8898A8"/>
                </a:solidFill>
                <a:latin typeface="Roboto"/>
                <a:ea typeface="Roboto"/>
                <a:cs typeface="Roboto"/>
                <a:sym typeface="Roboto"/>
              </a:rPr>
              <a:t>LinearB</a:t>
            </a:r>
            <a:r>
              <a:rPr i="0" lang="en" sz="600" u="none" cap="none" strike="noStrike">
                <a:solidFill>
                  <a:srgbClr val="8898A8"/>
                </a:solidFill>
                <a:latin typeface="Roboto"/>
                <a:ea typeface="Roboto"/>
                <a:cs typeface="Roboto"/>
                <a:sym typeface="Roboto"/>
              </a:rPr>
              <a:t> </a:t>
            </a:r>
            <a:endParaRPr i="0" sz="600" u="none" cap="none" strike="noStrike">
              <a:solidFill>
                <a:srgbClr val="8898A8"/>
              </a:solidFill>
              <a:latin typeface="Roboto"/>
              <a:ea typeface="Roboto"/>
              <a:cs typeface="Roboto"/>
              <a:sym typeface="Roboto"/>
            </a:endParaRPr>
          </a:p>
        </p:txBody>
      </p:sp>
      <p:pic>
        <p:nvPicPr>
          <p:cNvPr id="93" name="Google Shape;93;p23"/>
          <p:cNvPicPr preferRelativeResize="0"/>
          <p:nvPr/>
        </p:nvPicPr>
        <p:blipFill rotWithShape="1">
          <a:blip r:embed="rId2">
            <a:alphaModFix/>
          </a:blip>
          <a:srcRect b="99" l="0" r="0" t="89"/>
          <a:stretch/>
        </p:blipFill>
        <p:spPr>
          <a:xfrm>
            <a:off x="457201" y="4747914"/>
            <a:ext cx="640198" cy="14041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Dark)">
  <p:cSld name="TITLE_1_1">
    <p:bg>
      <p:bgPr>
        <a:solidFill>
          <a:schemeClr val="dk1"/>
        </a:solidFill>
      </p:bgPr>
    </p:bg>
    <p:spTree>
      <p:nvGrpSpPr>
        <p:cNvPr id="94" name="Shape 9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3200"/>
              <a:buFont typeface="Outfit SemiBold"/>
              <a:buNone/>
              <a:defRPr i="0" sz="3200" u="none" cap="none" strike="noStrike">
                <a:solidFill>
                  <a:schemeClr val="dk1"/>
                </a:solidFill>
                <a:latin typeface="Outfit SemiBold"/>
                <a:ea typeface="Outfit SemiBold"/>
                <a:cs typeface="Outfit SemiBold"/>
                <a:sym typeface="Outfit SemiBold"/>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Roboto"/>
              <a:buChar char="●"/>
              <a:defRPr i="0" sz="1800" u="none" cap="none" strike="noStrike">
                <a:solidFill>
                  <a:schemeClr val="dk2"/>
                </a:solidFill>
                <a:latin typeface="Roboto"/>
                <a:ea typeface="Roboto"/>
                <a:cs typeface="Roboto"/>
                <a:sym typeface="Roboto"/>
              </a:defRPr>
            </a:lvl1pPr>
            <a:lvl2pPr indent="-317500" lvl="1" marL="914400" marR="0" algn="l">
              <a:lnSpc>
                <a:spcPct val="115000"/>
              </a:lnSpc>
              <a:spcBef>
                <a:spcPts val="1600"/>
              </a:spcBef>
              <a:spcAft>
                <a:spcPts val="0"/>
              </a:spcAft>
              <a:buClr>
                <a:schemeClr val="dk2"/>
              </a:buClr>
              <a:buSzPts val="1400"/>
              <a:buFont typeface="Roboto"/>
              <a:buChar char="○"/>
              <a:defRPr i="0" sz="1400" u="none" cap="none" strike="noStrike">
                <a:solidFill>
                  <a:schemeClr val="dk2"/>
                </a:solidFill>
                <a:latin typeface="Roboto"/>
                <a:ea typeface="Roboto"/>
                <a:cs typeface="Roboto"/>
                <a:sym typeface="Roboto"/>
              </a:defRPr>
            </a:lvl2pPr>
            <a:lvl3pPr indent="-317500" lvl="2" marL="1371600" marR="0" algn="l">
              <a:lnSpc>
                <a:spcPct val="115000"/>
              </a:lnSpc>
              <a:spcBef>
                <a:spcPts val="1600"/>
              </a:spcBef>
              <a:spcAft>
                <a:spcPts val="0"/>
              </a:spcAft>
              <a:buClr>
                <a:schemeClr val="dk2"/>
              </a:buClr>
              <a:buSzPts val="1400"/>
              <a:buFont typeface="Roboto"/>
              <a:buChar char="■"/>
              <a:defRPr i="0" sz="1400" u="none" cap="none" strike="noStrike">
                <a:solidFill>
                  <a:schemeClr val="dk2"/>
                </a:solidFill>
                <a:latin typeface="Roboto"/>
                <a:ea typeface="Roboto"/>
                <a:cs typeface="Roboto"/>
                <a:sym typeface="Roboto"/>
              </a:defRPr>
            </a:lvl3pPr>
            <a:lvl4pPr indent="-317500" lvl="3" marL="1828800" marR="0" algn="l">
              <a:lnSpc>
                <a:spcPct val="115000"/>
              </a:lnSpc>
              <a:spcBef>
                <a:spcPts val="1600"/>
              </a:spcBef>
              <a:spcAft>
                <a:spcPts val="0"/>
              </a:spcAft>
              <a:buClr>
                <a:schemeClr val="dk2"/>
              </a:buClr>
              <a:buSzPts val="1400"/>
              <a:buFont typeface="Roboto"/>
              <a:buChar char="●"/>
              <a:defRPr i="0" sz="1400" u="none" cap="none" strike="noStrike">
                <a:solidFill>
                  <a:schemeClr val="dk2"/>
                </a:solidFill>
                <a:latin typeface="Roboto"/>
                <a:ea typeface="Roboto"/>
                <a:cs typeface="Roboto"/>
                <a:sym typeface="Roboto"/>
              </a:defRPr>
            </a:lvl4pPr>
            <a:lvl5pPr indent="-317500" lvl="4" marL="2286000" marR="0" algn="l">
              <a:lnSpc>
                <a:spcPct val="115000"/>
              </a:lnSpc>
              <a:spcBef>
                <a:spcPts val="1600"/>
              </a:spcBef>
              <a:spcAft>
                <a:spcPts val="0"/>
              </a:spcAft>
              <a:buClr>
                <a:schemeClr val="dk2"/>
              </a:buClr>
              <a:buSzPts val="1400"/>
              <a:buFont typeface="Roboto"/>
              <a:buChar char="○"/>
              <a:defRPr i="0" sz="1400" u="none" cap="none" strike="noStrike">
                <a:solidFill>
                  <a:schemeClr val="dk2"/>
                </a:solidFill>
                <a:latin typeface="Roboto"/>
                <a:ea typeface="Roboto"/>
                <a:cs typeface="Roboto"/>
                <a:sym typeface="Roboto"/>
              </a:defRPr>
            </a:lvl5pPr>
            <a:lvl6pPr indent="-317500" lvl="5" marL="2743200" marR="0" algn="l">
              <a:lnSpc>
                <a:spcPct val="115000"/>
              </a:lnSpc>
              <a:spcBef>
                <a:spcPts val="1600"/>
              </a:spcBef>
              <a:spcAft>
                <a:spcPts val="0"/>
              </a:spcAft>
              <a:buClr>
                <a:schemeClr val="dk2"/>
              </a:buClr>
              <a:buSzPts val="1400"/>
              <a:buFont typeface="Roboto"/>
              <a:buChar char="■"/>
              <a:defRPr i="0" sz="1400" u="none" cap="none" strike="noStrike">
                <a:solidFill>
                  <a:schemeClr val="dk2"/>
                </a:solidFill>
                <a:latin typeface="Roboto"/>
                <a:ea typeface="Roboto"/>
                <a:cs typeface="Roboto"/>
                <a:sym typeface="Roboto"/>
              </a:defRPr>
            </a:lvl6pPr>
            <a:lvl7pPr indent="-317500" lvl="6" marL="3200400" marR="0" algn="l">
              <a:lnSpc>
                <a:spcPct val="115000"/>
              </a:lnSpc>
              <a:spcBef>
                <a:spcPts val="1600"/>
              </a:spcBef>
              <a:spcAft>
                <a:spcPts val="0"/>
              </a:spcAft>
              <a:buClr>
                <a:schemeClr val="dk2"/>
              </a:buClr>
              <a:buSzPts val="1400"/>
              <a:buFont typeface="Roboto"/>
              <a:buChar char="●"/>
              <a:defRPr i="0" sz="1400" u="none" cap="none" strike="noStrike">
                <a:solidFill>
                  <a:schemeClr val="dk2"/>
                </a:solidFill>
                <a:latin typeface="Roboto"/>
                <a:ea typeface="Roboto"/>
                <a:cs typeface="Roboto"/>
                <a:sym typeface="Roboto"/>
              </a:defRPr>
            </a:lvl7pPr>
            <a:lvl8pPr indent="-317500" lvl="7" marL="3657600" marR="0" algn="l">
              <a:lnSpc>
                <a:spcPct val="115000"/>
              </a:lnSpc>
              <a:spcBef>
                <a:spcPts val="1600"/>
              </a:spcBef>
              <a:spcAft>
                <a:spcPts val="0"/>
              </a:spcAft>
              <a:buClr>
                <a:schemeClr val="dk2"/>
              </a:buClr>
              <a:buSzPts val="1400"/>
              <a:buFont typeface="Roboto"/>
              <a:buChar char="○"/>
              <a:defRPr i="0" sz="1400" u="none" cap="none" strike="noStrike">
                <a:solidFill>
                  <a:schemeClr val="dk2"/>
                </a:solidFill>
                <a:latin typeface="Roboto"/>
                <a:ea typeface="Roboto"/>
                <a:cs typeface="Roboto"/>
                <a:sym typeface="Roboto"/>
              </a:defRPr>
            </a:lvl8pPr>
            <a:lvl9pPr indent="-317500" lvl="8" marL="4114800" marR="0" algn="l">
              <a:lnSpc>
                <a:spcPct val="115000"/>
              </a:lnSpc>
              <a:spcBef>
                <a:spcPts val="1600"/>
              </a:spcBef>
              <a:spcAft>
                <a:spcPts val="1600"/>
              </a:spcAft>
              <a:buClr>
                <a:schemeClr val="dk2"/>
              </a:buClr>
              <a:buSzPts val="1400"/>
              <a:buFont typeface="Roboto"/>
              <a:buChar char="■"/>
              <a:defRPr i="0" sz="1400" u="none" cap="none" strike="noStrike">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276250" y="4686300"/>
            <a:ext cx="392100" cy="304500"/>
          </a:xfrm>
          <a:prstGeom prst="rect">
            <a:avLst/>
          </a:prstGeom>
          <a:solidFill>
            <a:srgbClr val="F5F7FF"/>
          </a:solid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0032FC"/>
                </a:solidFill>
                <a:latin typeface="Roboto Mono Medium"/>
                <a:ea typeface="Roboto Mono Medium"/>
                <a:cs typeface="Roboto Mono Medium"/>
                <a:sym typeface="Roboto Mono Medium"/>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guide id="2" pos="5472">
          <p15:clr>
            <a:srgbClr val="EA4335"/>
          </p15:clr>
        </p15:guide>
        <p15:guide id="3" pos="667">
          <p15:clr>
            <a:srgbClr val="EA4335"/>
          </p15:clr>
        </p15:guide>
        <p15:guide id="4" pos="721">
          <p15:clr>
            <a:srgbClr val="EA4335"/>
          </p15:clr>
        </p15:guide>
        <p15:guide id="5" pos="1104">
          <p15:clr>
            <a:srgbClr val="EA4335"/>
          </p15:clr>
        </p15:guide>
        <p15:guide id="6" pos="1158">
          <p15:clr>
            <a:srgbClr val="EA4335"/>
          </p15:clr>
        </p15:guide>
        <p15:guide id="7" pos="1541">
          <p15:clr>
            <a:srgbClr val="EA4335"/>
          </p15:clr>
        </p15:guide>
        <p15:guide id="8" pos="1595">
          <p15:clr>
            <a:srgbClr val="EA4335"/>
          </p15:clr>
        </p15:guide>
        <p15:guide id="9" pos="1978">
          <p15:clr>
            <a:srgbClr val="EA4335"/>
          </p15:clr>
        </p15:guide>
        <p15:guide id="10" pos="2032">
          <p15:clr>
            <a:srgbClr val="EA4335"/>
          </p15:clr>
        </p15:guide>
        <p15:guide id="11" pos="2414">
          <p15:clr>
            <a:srgbClr val="EA4335"/>
          </p15:clr>
        </p15:guide>
        <p15:guide id="12" pos="2469">
          <p15:clr>
            <a:srgbClr val="EA4335"/>
          </p15:clr>
        </p15:guide>
        <p15:guide id="13" pos="2851">
          <p15:clr>
            <a:srgbClr val="EA4335"/>
          </p15:clr>
        </p15:guide>
        <p15:guide id="14" pos="2906">
          <p15:clr>
            <a:srgbClr val="EA4335"/>
          </p15:clr>
        </p15:guide>
        <p15:guide id="15" pos="3288">
          <p15:clr>
            <a:srgbClr val="EA4335"/>
          </p15:clr>
        </p15:guide>
        <p15:guide id="16" pos="3343">
          <p15:clr>
            <a:srgbClr val="EA4335"/>
          </p15:clr>
        </p15:guide>
        <p15:guide id="17" pos="3725">
          <p15:clr>
            <a:srgbClr val="EA4335"/>
          </p15:clr>
        </p15:guide>
        <p15:guide id="18" pos="3780">
          <p15:clr>
            <a:srgbClr val="EA4335"/>
          </p15:clr>
        </p15:guide>
        <p15:guide id="19" pos="4162">
          <p15:clr>
            <a:srgbClr val="EA4335"/>
          </p15:clr>
        </p15:guide>
        <p15:guide id="20" pos="4217">
          <p15:clr>
            <a:srgbClr val="EA4335"/>
          </p15:clr>
        </p15:guide>
        <p15:guide id="21" pos="4599">
          <p15:clr>
            <a:srgbClr val="EA4335"/>
          </p15:clr>
        </p15:guide>
        <p15:guide id="22" pos="4654">
          <p15:clr>
            <a:srgbClr val="EA4335"/>
          </p15:clr>
        </p15:guide>
        <p15:guide id="23" pos="5036">
          <p15:clr>
            <a:srgbClr val="EA4335"/>
          </p15:clr>
        </p15:guide>
        <p15:guide id="24" pos="5090">
          <p15:clr>
            <a:srgbClr val="EA4335"/>
          </p15:clr>
        </p15:guide>
        <p15:guide id="25" orient="horz" pos="209">
          <p15:clr>
            <a:srgbClr val="EA4335"/>
          </p15:clr>
        </p15:guide>
        <p15:guide id="26" orient="horz" pos="410">
          <p15:clr>
            <a:srgbClr val="EA4335"/>
          </p15:clr>
        </p15:guide>
        <p15:guide id="27" orient="horz" pos="612">
          <p15:clr>
            <a:srgbClr val="EA4335"/>
          </p15:clr>
        </p15:guide>
        <p15:guide id="28" orient="horz" pos="814">
          <p15:clr>
            <a:srgbClr val="EA4335"/>
          </p15:clr>
        </p15:guide>
        <p15:guide id="29" orient="horz" pos="1015">
          <p15:clr>
            <a:srgbClr val="EA4335"/>
          </p15:clr>
        </p15:guide>
        <p15:guide id="30" orient="horz" pos="1217">
          <p15:clr>
            <a:srgbClr val="EA4335"/>
          </p15:clr>
        </p15:guide>
        <p15:guide id="31" orient="horz" pos="1419">
          <p15:clr>
            <a:srgbClr val="EA4335"/>
          </p15:clr>
        </p15:guide>
        <p15:guide id="32" orient="horz" pos="1620">
          <p15:clr>
            <a:srgbClr val="EA4335"/>
          </p15:clr>
        </p15:guide>
        <p15:guide id="33" orient="horz" pos="1822">
          <p15:clr>
            <a:srgbClr val="EA4335"/>
          </p15:clr>
        </p15:guide>
        <p15:guide id="34" orient="horz" pos="2024">
          <p15:clr>
            <a:srgbClr val="EA4335"/>
          </p15:clr>
        </p15:guide>
        <p15:guide id="35" orient="horz" pos="2225">
          <p15:clr>
            <a:srgbClr val="EA4335"/>
          </p15:clr>
        </p15:guide>
        <p15:guide id="36" orient="horz" pos="2427">
          <p15:clr>
            <a:srgbClr val="EA4335"/>
          </p15:clr>
        </p15:guide>
        <p15:guide id="37" orient="horz" pos="2628">
          <p15:clr>
            <a:srgbClr val="EA4335"/>
          </p15:clr>
        </p15:guide>
        <p15:guide id="38" orient="horz" pos="283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1E3F"/>
        </a:solidFill>
      </p:bgPr>
    </p:bg>
    <p:spTree>
      <p:nvGrpSpPr>
        <p:cNvPr id="98" name="Shape 98"/>
        <p:cNvGrpSpPr/>
        <p:nvPr/>
      </p:nvGrpSpPr>
      <p:grpSpPr>
        <a:xfrm>
          <a:off x="0" y="0"/>
          <a:ext cx="0" cy="0"/>
          <a:chOff x="0" y="0"/>
          <a:chExt cx="0" cy="0"/>
        </a:xfrm>
      </p:grpSpPr>
      <p:pic>
        <p:nvPicPr>
          <p:cNvPr id="99" name="Google Shape;99;p25" title="CTO_Deck.png"/>
          <p:cNvPicPr preferRelativeResize="0"/>
          <p:nvPr/>
        </p:nvPicPr>
        <p:blipFill>
          <a:blip r:embed="rId3">
            <a:alphaModFix/>
          </a:blip>
          <a:stretch>
            <a:fillRect/>
          </a:stretch>
        </p:blipFill>
        <p:spPr>
          <a:xfrm>
            <a:off x="9550" y="0"/>
            <a:ext cx="9144003" cy="5143487"/>
          </a:xfrm>
          <a:prstGeom prst="rect">
            <a:avLst/>
          </a:prstGeom>
          <a:noFill/>
          <a:ln>
            <a:noFill/>
          </a:ln>
        </p:spPr>
      </p:pic>
      <p:sp>
        <p:nvSpPr>
          <p:cNvPr id="100" name="Google Shape;100;p25"/>
          <p:cNvSpPr txBox="1"/>
          <p:nvPr/>
        </p:nvSpPr>
        <p:spPr>
          <a:xfrm>
            <a:off x="457200" y="1838100"/>
            <a:ext cx="3462300" cy="146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400"/>
              <a:buFont typeface="Arial"/>
              <a:buNone/>
            </a:pPr>
            <a:r>
              <a:rPr lang="en" sz="4800">
                <a:solidFill>
                  <a:schemeClr val="lt1"/>
                </a:solidFill>
                <a:latin typeface="Outfit SemiBold"/>
                <a:ea typeface="Outfit SemiBold"/>
                <a:cs typeface="Outfit SemiBold"/>
                <a:sym typeface="Outfit SemiBold"/>
              </a:rPr>
              <a:t>CTO Board Slides</a:t>
            </a:r>
            <a:endParaRPr sz="4800">
              <a:solidFill>
                <a:schemeClr val="lt1"/>
              </a:solidFill>
              <a:latin typeface="Outfit SemiBold"/>
              <a:ea typeface="Outfit SemiBold"/>
              <a:cs typeface="Outfit SemiBold"/>
              <a:sym typeface="Outfit SemiBold"/>
            </a:endParaRPr>
          </a:p>
          <a:p>
            <a:pPr indent="0" lvl="0" marL="0" marR="0" rtl="0" algn="l">
              <a:lnSpc>
                <a:spcPct val="100000"/>
              </a:lnSpc>
              <a:spcBef>
                <a:spcPts val="0"/>
              </a:spcBef>
              <a:spcAft>
                <a:spcPts val="0"/>
              </a:spcAft>
              <a:buClr>
                <a:srgbClr val="000000"/>
              </a:buClr>
              <a:buSzPts val="1400"/>
              <a:buFont typeface="Arial"/>
              <a:buNone/>
            </a:pPr>
            <a:r>
              <a:t/>
            </a:r>
            <a:endParaRPr i="0" sz="4800" u="none" cap="none" strike="noStrike">
              <a:solidFill>
                <a:schemeClr val="lt1"/>
              </a:solidFill>
              <a:latin typeface="Outfit SemiBold"/>
              <a:ea typeface="Outfit SemiBold"/>
              <a:cs typeface="Outfit SemiBold"/>
              <a:sym typeface="Outfi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197" name="Google Shape;197;p34"/>
          <p:cNvSpPr txBox="1"/>
          <p:nvPr/>
        </p:nvSpPr>
        <p:spPr>
          <a:xfrm>
            <a:off x="457200" y="250500"/>
            <a:ext cx="7536600" cy="1360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Q2 ENGINEERING INITIATIVES</a:t>
            </a:r>
            <a:endParaRPr sz="700">
              <a:solidFill>
                <a:srgbClr val="8898A8"/>
              </a:solidFill>
              <a:latin typeface="Roboto Medium"/>
              <a:ea typeface="Roboto Medium"/>
              <a:cs typeface="Roboto Medium"/>
              <a:sym typeface="Roboto Medium"/>
            </a:endParaRPr>
          </a:p>
          <a:p>
            <a:pPr indent="0" lvl="0" marL="0" rtl="0" algn="l">
              <a:spcBef>
                <a:spcPts val="1000"/>
              </a:spcBef>
              <a:spcAft>
                <a:spcPts val="0"/>
              </a:spcAft>
              <a:buClr>
                <a:srgbClr val="1E2533"/>
              </a:buClr>
              <a:buSzPts val="1100"/>
              <a:buFont typeface="Arial"/>
              <a:buNone/>
            </a:pPr>
            <a:r>
              <a:rPr lang="en" sz="2400">
                <a:solidFill>
                  <a:schemeClr val="dk1"/>
                </a:solidFill>
                <a:latin typeface="Outfit SemiBold"/>
                <a:ea typeface="Outfit SemiBold"/>
                <a:cs typeface="Outfit SemiBold"/>
                <a:sym typeface="Outfit SemiBold"/>
              </a:rPr>
              <a:t>Developer Productivity &amp; Experience</a:t>
            </a:r>
            <a:endParaRPr sz="24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0"/>
              </a:spcAft>
              <a:buNone/>
            </a:pPr>
            <a:r>
              <a:rPr lang="en" sz="1200">
                <a:solidFill>
                  <a:schemeClr val="dk2"/>
                </a:solidFill>
                <a:latin typeface="Roboto"/>
                <a:ea typeface="Roboto"/>
                <a:cs typeface="Roboto"/>
                <a:sym typeface="Roboto"/>
              </a:rPr>
              <a:t>In Q2, we focused on enhancing developer experience and productivity by rolling out new automation tools within our git and chat tools that are showing promising improvements in time to market and hours saved.</a:t>
            </a:r>
            <a:endParaRPr/>
          </a:p>
          <a:p>
            <a:pPr indent="0" lvl="0" marL="0" rtl="0" algn="l">
              <a:spcBef>
                <a:spcPts val="0"/>
              </a:spcBef>
              <a:spcAft>
                <a:spcPts val="0"/>
              </a:spcAft>
              <a:buClr>
                <a:srgbClr val="1E2533"/>
              </a:buClr>
              <a:buSzPts val="1100"/>
              <a:buFont typeface="Arial"/>
              <a:buNone/>
            </a:pPr>
            <a:r>
              <a:t/>
            </a:r>
            <a:endParaRPr sz="2400">
              <a:solidFill>
                <a:schemeClr val="dk1"/>
              </a:solidFill>
              <a:latin typeface="Outfit SemiBold"/>
              <a:ea typeface="Outfit SemiBold"/>
              <a:cs typeface="Outfit SemiBold"/>
              <a:sym typeface="Outfit SemiBold"/>
            </a:endParaRPr>
          </a:p>
          <a:p>
            <a:pPr indent="0" lvl="0" marL="0" rtl="0" algn="l">
              <a:spcBef>
                <a:spcPts val="1000"/>
              </a:spcBef>
              <a:spcAft>
                <a:spcPts val="1000"/>
              </a:spcAft>
              <a:buClr>
                <a:srgbClr val="1E2533"/>
              </a:buClr>
              <a:buSzPts val="1100"/>
              <a:buFont typeface="Arial"/>
              <a:buNone/>
            </a:pPr>
            <a:br>
              <a:rPr lang="en" sz="700">
                <a:solidFill>
                  <a:srgbClr val="8898A8"/>
                </a:solidFill>
                <a:latin typeface="Roboto Medium"/>
                <a:ea typeface="Roboto Medium"/>
                <a:cs typeface="Roboto Medium"/>
                <a:sym typeface="Roboto Medium"/>
              </a:rPr>
            </a:br>
            <a:endParaRPr sz="700">
              <a:solidFill>
                <a:srgbClr val="8898A8"/>
              </a:solidFill>
              <a:latin typeface="Roboto Medium"/>
              <a:ea typeface="Roboto Medium"/>
              <a:cs typeface="Roboto Medium"/>
              <a:sym typeface="Roboto Medium"/>
            </a:endParaRPr>
          </a:p>
        </p:txBody>
      </p:sp>
      <p:graphicFrame>
        <p:nvGraphicFramePr>
          <p:cNvPr id="198" name="Google Shape;198;p34"/>
          <p:cNvGraphicFramePr/>
          <p:nvPr/>
        </p:nvGraphicFramePr>
        <p:xfrm>
          <a:off x="457200" y="1611325"/>
          <a:ext cx="3000000" cy="3000000"/>
        </p:xfrm>
        <a:graphic>
          <a:graphicData uri="http://schemas.openxmlformats.org/drawingml/2006/table">
            <a:tbl>
              <a:tblPr>
                <a:noFill/>
                <a:tableStyleId>{F61E0B18-13D9-44CC-B7DF-A1EB6368F6F8}</a:tableStyleId>
              </a:tblPr>
              <a:tblGrid>
                <a:gridCol w="1381125"/>
                <a:gridCol w="1039850"/>
                <a:gridCol w="1847825"/>
                <a:gridCol w="1049425"/>
                <a:gridCol w="1861825"/>
                <a:gridCol w="1049400"/>
              </a:tblGrid>
              <a:tr h="381000">
                <a:tc gridSpan="2">
                  <a:txBody>
                    <a:bodyPr/>
                    <a:lstStyle/>
                    <a:p>
                      <a:pPr indent="0" lvl="0" marL="0" rtl="0" algn="l">
                        <a:lnSpc>
                          <a:spcPct val="115000"/>
                        </a:lnSpc>
                        <a:spcBef>
                          <a:spcPts val="0"/>
                        </a:spcBef>
                        <a:spcAft>
                          <a:spcPts val="0"/>
                        </a:spcAft>
                        <a:buNone/>
                      </a:pPr>
                      <a:r>
                        <a:rPr lang="en">
                          <a:solidFill>
                            <a:schemeClr val="dk1"/>
                          </a:solidFill>
                          <a:latin typeface="Outfit SemiBold"/>
                          <a:ea typeface="Outfit SemiBold"/>
                          <a:cs typeface="Outfit SemiBold"/>
                          <a:sym typeface="Outfit SemiBold"/>
                        </a:rPr>
                        <a:t>Automation</a:t>
                      </a:r>
                      <a:endParaRPr/>
                    </a:p>
                  </a:txBody>
                  <a:tcPr marT="0" marB="274300" marR="91425" marL="0">
                    <a:lnL cap="flat" cmpd="sng" w="9525">
                      <a:solidFill>
                        <a:srgbClr val="BAC3D3">
                          <a:alpha val="0"/>
                        </a:srgbClr>
                      </a:solidFill>
                      <a:prstDash val="solid"/>
                      <a:round/>
                      <a:headEnd len="sm" w="sm" type="none"/>
                      <a:tailEnd len="sm" w="sm" type="none"/>
                    </a:lnL>
                    <a:lnR cap="flat" cmpd="sng" w="9525">
                      <a:solidFill>
                        <a:srgbClr val="BAC3D3">
                          <a:alpha val="0"/>
                        </a:srgbClr>
                      </a:solidFill>
                      <a:prstDash val="solid"/>
                      <a:round/>
                      <a:headEnd len="sm" w="sm" type="none"/>
                      <a:tailEnd len="sm" w="sm" type="none"/>
                    </a:lnR>
                    <a:lnT cap="flat" cmpd="sng" w="9525">
                      <a:solidFill>
                        <a:srgbClr val="BAC3D3">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2">
                  <a:txBody>
                    <a:bodyPr/>
                    <a:lstStyle/>
                    <a:p>
                      <a:pPr indent="0" lvl="0" marL="0" rtl="0" algn="l">
                        <a:lnSpc>
                          <a:spcPct val="115000"/>
                        </a:lnSpc>
                        <a:spcBef>
                          <a:spcPts val="0"/>
                        </a:spcBef>
                        <a:spcAft>
                          <a:spcPts val="0"/>
                        </a:spcAft>
                        <a:buNone/>
                      </a:pPr>
                      <a:r>
                        <a:rPr lang="en">
                          <a:solidFill>
                            <a:schemeClr val="dk1"/>
                          </a:solidFill>
                          <a:latin typeface="Outfit SemiBold"/>
                          <a:ea typeface="Outfit SemiBold"/>
                          <a:cs typeface="Outfit SemiBold"/>
                          <a:sym typeface="Outfit SemiBold"/>
                        </a:rPr>
                        <a:t>Efficiency</a:t>
                      </a:r>
                      <a:endParaRPr/>
                    </a:p>
                  </a:txBody>
                  <a:tcPr marT="0" marB="274300" marR="91425" marL="91425">
                    <a:lnL cap="flat" cmpd="sng" w="9525">
                      <a:solidFill>
                        <a:srgbClr val="BAC3D3">
                          <a:alpha val="0"/>
                        </a:srgbClr>
                      </a:solidFill>
                      <a:prstDash val="solid"/>
                      <a:round/>
                      <a:headEnd len="sm" w="sm" type="none"/>
                      <a:tailEnd len="sm" w="sm" type="none"/>
                    </a:lnL>
                    <a:lnR cap="flat" cmpd="sng" w="9525">
                      <a:solidFill>
                        <a:srgbClr val="BAC3D3">
                          <a:alpha val="0"/>
                        </a:srgbClr>
                      </a:solidFill>
                      <a:prstDash val="solid"/>
                      <a:round/>
                      <a:headEnd len="sm" w="sm" type="none"/>
                      <a:tailEnd len="sm" w="sm" type="none"/>
                    </a:lnR>
                    <a:lnT cap="flat" cmpd="sng" w="9525">
                      <a:solidFill>
                        <a:srgbClr val="BAC3D3">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2">
                  <a:txBody>
                    <a:bodyPr/>
                    <a:lstStyle/>
                    <a:p>
                      <a:pPr indent="0" lvl="0" marL="0" rtl="0" algn="l">
                        <a:lnSpc>
                          <a:spcPct val="115000"/>
                        </a:lnSpc>
                        <a:spcBef>
                          <a:spcPts val="0"/>
                        </a:spcBef>
                        <a:spcAft>
                          <a:spcPts val="0"/>
                        </a:spcAft>
                        <a:buNone/>
                      </a:pPr>
                      <a:r>
                        <a:rPr lang="en">
                          <a:solidFill>
                            <a:schemeClr val="dk1"/>
                          </a:solidFill>
                          <a:latin typeface="Outfit SemiBold"/>
                          <a:ea typeface="Outfit SemiBold"/>
                          <a:cs typeface="Outfit SemiBold"/>
                          <a:sym typeface="Outfit SemiBold"/>
                        </a:rPr>
                        <a:t>DevEx</a:t>
                      </a:r>
                      <a:endParaRPr/>
                    </a:p>
                  </a:txBody>
                  <a:tcPr marT="0" marB="274300" marR="91425" marL="91425">
                    <a:lnL cap="flat" cmpd="sng" w="9525">
                      <a:solidFill>
                        <a:srgbClr val="BAC3D3">
                          <a:alpha val="0"/>
                        </a:srgbClr>
                      </a:solidFill>
                      <a:prstDash val="solid"/>
                      <a:round/>
                      <a:headEnd len="sm" w="sm" type="none"/>
                      <a:tailEnd len="sm" w="sm" type="none"/>
                    </a:lnL>
                    <a:lnR cap="flat" cmpd="sng" w="9525">
                      <a:solidFill>
                        <a:srgbClr val="BAC3D3">
                          <a:alpha val="0"/>
                        </a:srgbClr>
                      </a:solidFill>
                      <a:prstDash val="solid"/>
                      <a:round/>
                      <a:headEnd len="sm" w="sm" type="none"/>
                      <a:tailEnd len="sm" w="sm" type="none"/>
                    </a:lnR>
                    <a:lnT cap="flat" cmpd="sng" w="9525">
                      <a:solidFill>
                        <a:srgbClr val="BAC3D3">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381000">
                <a:tc gridSpan="2">
                  <a:txBody>
                    <a:bodyPr/>
                    <a:lstStyle/>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16K</a:t>
                      </a:r>
                      <a:r>
                        <a:rPr lang="en" sz="1000">
                          <a:solidFill>
                            <a:schemeClr val="dk2"/>
                          </a:solidFill>
                          <a:latin typeface="Outfit SemiBold"/>
                          <a:ea typeface="Outfit SemiBold"/>
                          <a:cs typeface="Outfit SemiBold"/>
                          <a:sym typeface="Outfit SemiBold"/>
                        </a:rPr>
                        <a:t> </a:t>
                      </a:r>
                      <a:br>
                        <a:rPr lang="en" sz="1000">
                          <a:solidFill>
                            <a:schemeClr val="dk2"/>
                          </a:solidFill>
                          <a:latin typeface="Outfit SemiBold"/>
                          <a:ea typeface="Outfit SemiBold"/>
                          <a:cs typeface="Outfit SemiBold"/>
                          <a:sym typeface="Outfit SemiBold"/>
                        </a:rPr>
                      </a:br>
                      <a:r>
                        <a:rPr lang="en" sz="1000">
                          <a:solidFill>
                            <a:schemeClr val="dk2"/>
                          </a:solidFill>
                          <a:latin typeface="Roboto"/>
                          <a:ea typeface="Roboto"/>
                          <a:cs typeface="Roboto"/>
                          <a:sym typeface="Roboto"/>
                        </a:rPr>
                        <a:t>Dev hours saved</a:t>
                      </a:r>
                      <a:endParaRPr/>
                    </a:p>
                  </a:txBody>
                  <a:tcPr marT="274300" marB="274300" marR="91425" marL="0" anchor="ctr">
                    <a:lnL cap="flat" cmpd="sng" w="9525">
                      <a:solidFill>
                        <a:srgbClr val="BAC3D3">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3</a:t>
                      </a:r>
                      <a:r>
                        <a:rPr lang="en" sz="3200">
                          <a:solidFill>
                            <a:schemeClr val="dk2"/>
                          </a:solidFill>
                          <a:latin typeface="Outfit SemiBold"/>
                          <a:ea typeface="Outfit SemiBold"/>
                          <a:cs typeface="Outfit SemiBold"/>
                          <a:sym typeface="Outfit SemiBold"/>
                        </a:rPr>
                        <a:t>d19h </a:t>
                      </a:r>
                      <a:r>
                        <a:rPr b="1" lang="en" sz="2000">
                          <a:solidFill>
                            <a:schemeClr val="accent5"/>
                          </a:solidFill>
                          <a:latin typeface="Roboto"/>
                          <a:ea typeface="Roboto"/>
                          <a:cs typeface="Roboto"/>
                          <a:sym typeface="Roboto"/>
                        </a:rPr>
                        <a:t>↓</a:t>
                      </a:r>
                      <a:br>
                        <a:rPr b="1" lang="en" sz="2000">
                          <a:solidFill>
                            <a:schemeClr val="accent5"/>
                          </a:solidFill>
                          <a:latin typeface="Roboto"/>
                          <a:ea typeface="Roboto"/>
                          <a:cs typeface="Roboto"/>
                          <a:sym typeface="Roboto"/>
                        </a:rPr>
                      </a:br>
                      <a:r>
                        <a:rPr lang="en" sz="1000">
                          <a:solidFill>
                            <a:schemeClr val="dk2"/>
                          </a:solidFill>
                          <a:latin typeface="Roboto"/>
                          <a:ea typeface="Roboto"/>
                          <a:cs typeface="Roboto"/>
                          <a:sym typeface="Roboto"/>
                        </a:rPr>
                        <a:t>Time to Market Top Quartile Performance</a:t>
                      </a:r>
                      <a:endParaRPr b="1" sz="2000">
                        <a:solidFill>
                          <a:schemeClr val="accent5"/>
                        </a:solidFill>
                        <a:latin typeface="Roboto"/>
                        <a:ea typeface="Roboto"/>
                        <a:cs typeface="Roboto"/>
                        <a:sym typeface="Roboto"/>
                      </a:endParaRPr>
                    </a:p>
                  </a:txBody>
                  <a:tcPr marT="274300" marB="274300" marR="91425" marL="18287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hMerge="1"/>
                <a:tc>
                  <a:txBody>
                    <a:bodyPr/>
                    <a:lstStyle/>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54 </a:t>
                      </a:r>
                      <a:br>
                        <a:rPr lang="en" sz="3200">
                          <a:solidFill>
                            <a:schemeClr val="dk2"/>
                          </a:solidFill>
                          <a:latin typeface="Outfit SemiBold"/>
                          <a:ea typeface="Outfit SemiBold"/>
                          <a:cs typeface="Outfit SemiBold"/>
                          <a:sym typeface="Outfit SemiBold"/>
                        </a:rPr>
                      </a:br>
                      <a:r>
                        <a:rPr lang="en" sz="1000">
                          <a:solidFill>
                            <a:schemeClr val="dk2"/>
                          </a:solidFill>
                          <a:latin typeface="Roboto"/>
                          <a:ea typeface="Roboto"/>
                          <a:cs typeface="Roboto"/>
                          <a:sym typeface="Roboto"/>
                        </a:rPr>
                        <a:t>Engineering </a:t>
                      </a:r>
                      <a:r>
                        <a:rPr lang="en" sz="1000">
                          <a:solidFill>
                            <a:schemeClr val="dk2"/>
                          </a:solidFill>
                          <a:latin typeface="Roboto"/>
                          <a:ea typeface="Roboto"/>
                          <a:cs typeface="Roboto"/>
                          <a:sym typeface="Roboto"/>
                        </a:rPr>
                        <a:t>NPS</a:t>
                      </a:r>
                      <a:endParaRPr/>
                    </a:p>
                  </a:txBody>
                  <a:tcPr marT="274300" marB="274300" marR="91425" marL="182875" anchor="ctr">
                    <a:lnL cap="flat" cmpd="sng" w="9525">
                      <a:solidFill>
                        <a:schemeClr val="dk1"/>
                      </a:solidFill>
                      <a:prstDash val="solid"/>
                      <a:round/>
                      <a:headEnd len="sm" w="sm" type="none"/>
                      <a:tailEnd len="sm" w="sm" type="none"/>
                    </a:lnL>
                    <a:lnR cap="flat" cmpd="sng" w="9525">
                      <a:solidFill>
                        <a:srgbClr val="BAC3D3"/>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Q1: 51%</a:t>
                      </a:r>
                      <a:endParaRPr sz="1000">
                        <a:solidFill>
                          <a:schemeClr val="dk2"/>
                        </a:solidFill>
                        <a:latin typeface="Roboto"/>
                        <a:ea typeface="Roboto"/>
                        <a:cs typeface="Roboto"/>
                        <a:sym typeface="Roboto"/>
                      </a:endParaRPr>
                    </a:p>
                    <a:p>
                      <a:pPr indent="0" lvl="0" marL="0" rtl="0" algn="l">
                        <a:spcBef>
                          <a:spcPts val="0"/>
                        </a:spcBef>
                        <a:spcAft>
                          <a:spcPts val="0"/>
                        </a:spcAft>
                        <a:buNone/>
                      </a:pPr>
                      <a:r>
                        <a:rPr lang="en" sz="1000">
                          <a:solidFill>
                            <a:schemeClr val="dk2"/>
                          </a:solidFill>
                          <a:latin typeface="Roboto"/>
                          <a:ea typeface="Roboto"/>
                          <a:cs typeface="Roboto"/>
                          <a:sym typeface="Roboto"/>
                        </a:rPr>
                        <a:t>Q3 goal: </a:t>
                      </a:r>
                      <a:r>
                        <a:rPr lang="en" sz="1000">
                          <a:solidFill>
                            <a:schemeClr val="dk2"/>
                          </a:solidFill>
                          <a:latin typeface="Roboto"/>
                          <a:ea typeface="Roboto"/>
                          <a:cs typeface="Roboto"/>
                          <a:sym typeface="Roboto"/>
                        </a:rPr>
                        <a:t>6</a:t>
                      </a:r>
                      <a:r>
                        <a:rPr lang="en" sz="1000">
                          <a:solidFill>
                            <a:schemeClr val="dk2"/>
                          </a:solidFill>
                          <a:latin typeface="Roboto"/>
                          <a:ea typeface="Roboto"/>
                          <a:cs typeface="Roboto"/>
                          <a:sym typeface="Roboto"/>
                        </a:rPr>
                        <a:t>0%</a:t>
                      </a:r>
                      <a:endParaRPr sz="1000">
                        <a:solidFill>
                          <a:schemeClr val="dk2"/>
                        </a:solidFill>
                        <a:latin typeface="Roboto"/>
                        <a:ea typeface="Roboto"/>
                        <a:cs typeface="Roboto"/>
                        <a:sym typeface="Roboto"/>
                      </a:endParaRPr>
                    </a:p>
                  </a:txBody>
                  <a:tcPr marT="274300" marB="274300" marR="91425" marL="137150" anchor="ctr">
                    <a:lnL cap="flat" cmpd="sng" w="9525">
                      <a:solidFill>
                        <a:srgbClr val="BAC3D3"/>
                      </a:solidFill>
                      <a:prstDash val="solid"/>
                      <a:round/>
                      <a:headEnd len="sm" w="sm" type="none"/>
                      <a:tailEnd len="sm" w="sm" type="none"/>
                    </a:lnL>
                    <a:lnR cap="flat" cmpd="sng" w="9525">
                      <a:solidFill>
                        <a:srgbClr val="BAC3D3">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5</a:t>
                      </a:r>
                      <a:r>
                        <a:rPr lang="en" sz="3200">
                          <a:solidFill>
                            <a:schemeClr val="dk2"/>
                          </a:solidFill>
                          <a:latin typeface="Outfit SemiBold"/>
                          <a:ea typeface="Outfit SemiBold"/>
                          <a:cs typeface="Outfit SemiBold"/>
                          <a:sym typeface="Outfit SemiBold"/>
                        </a:rPr>
                        <a:t>%</a:t>
                      </a:r>
                      <a:r>
                        <a:rPr lang="en" sz="1000">
                          <a:solidFill>
                            <a:schemeClr val="dk2"/>
                          </a:solidFill>
                          <a:latin typeface="Outfit SemiBold"/>
                          <a:ea typeface="Outfit SemiBold"/>
                          <a:cs typeface="Outfit SemiBold"/>
                          <a:sym typeface="Outfit SemiBold"/>
                        </a:rPr>
                        <a:t> </a:t>
                      </a:r>
                      <a:br>
                        <a:rPr lang="en" sz="1000">
                          <a:solidFill>
                            <a:schemeClr val="dk2"/>
                          </a:solidFill>
                          <a:latin typeface="Outfit SemiBold"/>
                          <a:ea typeface="Outfit SemiBold"/>
                          <a:cs typeface="Outfit SemiBold"/>
                          <a:sym typeface="Outfit SemiBold"/>
                        </a:rPr>
                      </a:br>
                      <a:r>
                        <a:rPr lang="en" sz="1000">
                          <a:solidFill>
                            <a:schemeClr val="dk2"/>
                          </a:solidFill>
                          <a:latin typeface="Roboto"/>
                          <a:ea typeface="Roboto"/>
                          <a:cs typeface="Roboto"/>
                          <a:sym typeface="Roboto"/>
                        </a:rPr>
                        <a:t>Of pull requests auto-merged</a:t>
                      </a:r>
                      <a:endParaRPr/>
                    </a:p>
                  </a:txBody>
                  <a:tcPr marT="274300" marB="274300" marR="91425" marL="0" anchor="ctr">
                    <a:lnL cap="flat" cmpd="sng" w="9525">
                      <a:solidFill>
                        <a:srgbClr val="BAC3D3">
                          <a:alpha val="0"/>
                        </a:srgbClr>
                      </a:solidFill>
                      <a:prstDash val="solid"/>
                      <a:round/>
                      <a:headEnd len="sm" w="sm" type="none"/>
                      <a:tailEnd len="sm" w="sm" type="none"/>
                    </a:lnL>
                    <a:lnR cap="flat" cmpd="sng" w="9525">
                      <a:solidFill>
                        <a:srgbClr val="BAC3D3"/>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Q1: 2%</a:t>
                      </a:r>
                      <a:endParaRPr sz="1000">
                        <a:solidFill>
                          <a:schemeClr val="dk2"/>
                        </a:solidFill>
                        <a:latin typeface="Roboto"/>
                        <a:ea typeface="Roboto"/>
                        <a:cs typeface="Roboto"/>
                        <a:sym typeface="Roboto"/>
                      </a:endParaRPr>
                    </a:p>
                    <a:p>
                      <a:pPr indent="0" lvl="0" marL="0" rtl="0" algn="l">
                        <a:spcBef>
                          <a:spcPts val="0"/>
                        </a:spcBef>
                        <a:spcAft>
                          <a:spcPts val="0"/>
                        </a:spcAft>
                        <a:buNone/>
                      </a:pPr>
                      <a:r>
                        <a:rPr lang="en" sz="1000">
                          <a:solidFill>
                            <a:schemeClr val="dk2"/>
                          </a:solidFill>
                          <a:latin typeface="Roboto"/>
                          <a:ea typeface="Roboto"/>
                          <a:cs typeface="Roboto"/>
                          <a:sym typeface="Roboto"/>
                        </a:rPr>
                        <a:t>Q3 goal: 9%</a:t>
                      </a:r>
                      <a:endParaRPr/>
                    </a:p>
                  </a:txBody>
                  <a:tcPr marT="274300" marB="274300" marR="91425" marL="137150" anchor="ctr">
                    <a:lnL cap="flat" cmpd="sng" w="9525">
                      <a:solidFill>
                        <a:srgbClr val="BAC3D3"/>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71% </a:t>
                      </a:r>
                      <a:r>
                        <a:rPr b="1" lang="en" sz="2000">
                          <a:solidFill>
                            <a:schemeClr val="accent5"/>
                          </a:solidFill>
                          <a:latin typeface="Roboto"/>
                          <a:ea typeface="Roboto"/>
                          <a:cs typeface="Roboto"/>
                          <a:sym typeface="Roboto"/>
                        </a:rPr>
                        <a:t>↑</a:t>
                      </a:r>
                      <a:r>
                        <a:rPr b="1" lang="en">
                          <a:solidFill>
                            <a:schemeClr val="accent5"/>
                          </a:solidFill>
                          <a:latin typeface="Roboto"/>
                          <a:ea typeface="Roboto"/>
                          <a:cs typeface="Roboto"/>
                          <a:sym typeface="Roboto"/>
                        </a:rPr>
                        <a:t> </a:t>
                      </a:r>
                      <a:br>
                        <a:rPr b="1" lang="en">
                          <a:solidFill>
                            <a:schemeClr val="accent5"/>
                          </a:solidFill>
                          <a:latin typeface="Roboto"/>
                          <a:ea typeface="Roboto"/>
                          <a:cs typeface="Roboto"/>
                          <a:sym typeface="Roboto"/>
                        </a:rPr>
                      </a:br>
                      <a:r>
                        <a:rPr lang="en" sz="1000">
                          <a:solidFill>
                            <a:schemeClr val="dk2"/>
                          </a:solidFill>
                          <a:latin typeface="Roboto"/>
                          <a:ea typeface="Roboto"/>
                          <a:cs typeface="Roboto"/>
                          <a:sym typeface="Roboto"/>
                        </a:rPr>
                        <a:t>Planning Accuracy</a:t>
                      </a:r>
                      <a:endParaRPr/>
                    </a:p>
                  </a:txBody>
                  <a:tcPr marT="274300" marB="274300" marR="91425" marL="182875" anchor="ctr">
                    <a:lnL cap="flat" cmpd="sng" w="9525">
                      <a:solidFill>
                        <a:schemeClr val="dk1"/>
                      </a:solidFill>
                      <a:prstDash val="solid"/>
                      <a:round/>
                      <a:headEnd len="sm" w="sm" type="none"/>
                      <a:tailEnd len="sm" w="sm" type="none"/>
                    </a:lnL>
                    <a:lnR cap="flat" cmpd="sng" w="9525">
                      <a:solidFill>
                        <a:srgbClr val="BAC3D3"/>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Q1: 70%</a:t>
                      </a:r>
                      <a:endParaRPr sz="1000">
                        <a:solidFill>
                          <a:schemeClr val="dk2"/>
                        </a:solidFill>
                        <a:latin typeface="Roboto"/>
                        <a:ea typeface="Roboto"/>
                        <a:cs typeface="Roboto"/>
                        <a:sym typeface="Roboto"/>
                      </a:endParaRPr>
                    </a:p>
                    <a:p>
                      <a:pPr indent="0" lvl="0" marL="0" rtl="0" algn="l">
                        <a:spcBef>
                          <a:spcPts val="0"/>
                        </a:spcBef>
                        <a:spcAft>
                          <a:spcPts val="0"/>
                        </a:spcAft>
                        <a:buNone/>
                      </a:pPr>
                      <a:r>
                        <a:rPr lang="en" sz="1000">
                          <a:solidFill>
                            <a:schemeClr val="dk2"/>
                          </a:solidFill>
                          <a:latin typeface="Roboto"/>
                          <a:ea typeface="Roboto"/>
                          <a:cs typeface="Roboto"/>
                          <a:sym typeface="Roboto"/>
                        </a:rPr>
                        <a:t>Q3 goal: 75%</a:t>
                      </a:r>
                      <a:endParaRPr sz="1000">
                        <a:solidFill>
                          <a:schemeClr val="dk2"/>
                        </a:solidFill>
                        <a:latin typeface="Roboto"/>
                        <a:ea typeface="Roboto"/>
                        <a:cs typeface="Roboto"/>
                        <a:sym typeface="Roboto"/>
                      </a:endParaRPr>
                    </a:p>
                  </a:txBody>
                  <a:tcPr marT="274300" marB="274300" marR="91425" marL="137150" anchor="ctr">
                    <a:lnL cap="flat" cmpd="sng" w="9525">
                      <a:solidFill>
                        <a:srgbClr val="BAC3D3"/>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1.8</a:t>
                      </a:r>
                      <a:r>
                        <a:rPr lang="en" sz="3200">
                          <a:solidFill>
                            <a:schemeClr val="dk2"/>
                          </a:solidFill>
                          <a:latin typeface="Outfit SemiBold"/>
                          <a:ea typeface="Outfit SemiBold"/>
                          <a:cs typeface="Outfit SemiBold"/>
                          <a:sym typeface="Outfit SemiBold"/>
                        </a:rPr>
                        <a:t> </a:t>
                      </a:r>
                      <a:r>
                        <a:rPr b="1" lang="en" sz="2000">
                          <a:solidFill>
                            <a:schemeClr val="accent5"/>
                          </a:solidFill>
                          <a:latin typeface="Roboto"/>
                          <a:ea typeface="Roboto"/>
                          <a:cs typeface="Roboto"/>
                          <a:sym typeface="Roboto"/>
                        </a:rPr>
                        <a:t>↑</a:t>
                      </a:r>
                      <a:br>
                        <a:rPr lang="en" sz="3200">
                          <a:solidFill>
                            <a:schemeClr val="dk2"/>
                          </a:solidFill>
                          <a:latin typeface="Outfit SemiBold"/>
                          <a:ea typeface="Outfit SemiBold"/>
                          <a:cs typeface="Outfit SemiBold"/>
                          <a:sym typeface="Outfit SemiBold"/>
                        </a:rPr>
                      </a:br>
                      <a:r>
                        <a:rPr lang="en" sz="1000">
                          <a:solidFill>
                            <a:schemeClr val="dk2"/>
                          </a:solidFill>
                          <a:latin typeface="Roboto"/>
                          <a:ea typeface="Roboto"/>
                          <a:cs typeface="Roboto"/>
                          <a:sym typeface="Roboto"/>
                        </a:rPr>
                        <a:t>Merge Frequency</a:t>
                      </a:r>
                      <a:endParaRPr/>
                    </a:p>
                  </a:txBody>
                  <a:tcPr marT="274300" marB="274300" marR="91425" marL="182875" anchor="ctr">
                    <a:lnL cap="flat" cmpd="sng" w="9525">
                      <a:solidFill>
                        <a:schemeClr val="dk1"/>
                      </a:solidFill>
                      <a:prstDash val="solid"/>
                      <a:round/>
                      <a:headEnd len="sm" w="sm" type="none"/>
                      <a:tailEnd len="sm" w="sm" type="none"/>
                    </a:lnL>
                    <a:lnR cap="flat" cmpd="sng" w="9525">
                      <a:solidFill>
                        <a:srgbClr val="BAC3D3"/>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per dev/wk </a:t>
                      </a:r>
                      <a:endParaRPr sz="1000"/>
                    </a:p>
                  </a:txBody>
                  <a:tcPr marT="274300" marB="274300" marR="91425" marL="137150" anchor="ctr">
                    <a:lnL cap="flat" cmpd="sng" w="9525">
                      <a:solidFill>
                        <a:srgbClr val="BAC3D3"/>
                      </a:solidFill>
                      <a:prstDash val="solid"/>
                      <a:round/>
                      <a:headEnd len="sm" w="sm" type="none"/>
                      <a:tailEnd len="sm" w="sm" type="none"/>
                    </a:lnL>
                    <a:lnR cap="flat" cmpd="sng" w="9525">
                      <a:solidFill>
                        <a:srgbClr val="BAC3D3">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r>
            </a:tbl>
          </a:graphicData>
        </a:graphic>
      </p:graphicFrame>
      <p:grpSp>
        <p:nvGrpSpPr>
          <p:cNvPr id="199" name="Google Shape;199;p34"/>
          <p:cNvGrpSpPr/>
          <p:nvPr/>
        </p:nvGrpSpPr>
        <p:grpSpPr>
          <a:xfrm>
            <a:off x="7335947" y="3653775"/>
            <a:ext cx="199800" cy="198300"/>
            <a:chOff x="475288" y="488525"/>
            <a:chExt cx="199800" cy="198300"/>
          </a:xfrm>
        </p:grpSpPr>
        <p:sp>
          <p:nvSpPr>
            <p:cNvPr id="200" name="Google Shape;200;p34"/>
            <p:cNvSpPr/>
            <p:nvPr/>
          </p:nvSpPr>
          <p:spPr>
            <a:xfrm>
              <a:off x="475288" y="488525"/>
              <a:ext cx="199800" cy="198300"/>
            </a:xfrm>
            <a:prstGeom prst="roundRect">
              <a:avLst>
                <a:gd fmla="val 50000" name="adj"/>
              </a:avLst>
            </a:prstGeom>
            <a:solidFill>
              <a:srgbClr val="11B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lang="en" sz="800">
                  <a:solidFill>
                    <a:srgbClr val="FFFFFF"/>
                  </a:solidFill>
                  <a:latin typeface="Inter"/>
                  <a:ea typeface="Inter"/>
                  <a:cs typeface="Inter"/>
                  <a:sym typeface="Inter"/>
                </a:rPr>
                <a:t>   </a:t>
              </a:r>
              <a:endParaRPr b="1" i="0" sz="800" u="none" cap="none" strike="noStrike">
                <a:solidFill>
                  <a:srgbClr val="FFFFFF"/>
                </a:solidFill>
                <a:latin typeface="Inter"/>
                <a:ea typeface="Inter"/>
                <a:cs typeface="Inter"/>
                <a:sym typeface="Inter"/>
              </a:endParaRPr>
            </a:p>
          </p:txBody>
        </p:sp>
        <p:sp>
          <p:nvSpPr>
            <p:cNvPr id="201" name="Google Shape;201;p34"/>
            <p:cNvSpPr/>
            <p:nvPr/>
          </p:nvSpPr>
          <p:spPr>
            <a:xfrm>
              <a:off x="505617" y="514036"/>
              <a:ext cx="147161" cy="147161"/>
            </a:xfrm>
            <a:custGeom>
              <a:rect b="b" l="l" r="r" t="t"/>
              <a:pathLst>
                <a:path extrusionOk="0" h="190500" w="190500">
                  <a:moveTo>
                    <a:pt x="190500" y="95250"/>
                  </a:moveTo>
                  <a:cubicBezTo>
                    <a:pt x="190500" y="147955"/>
                    <a:pt x="147955" y="190500"/>
                    <a:pt x="95250" y="190500"/>
                  </a:cubicBezTo>
                  <a:cubicBezTo>
                    <a:pt x="42545" y="190500"/>
                    <a:pt x="0" y="147955"/>
                    <a:pt x="0" y="95250"/>
                  </a:cubicBezTo>
                  <a:cubicBezTo>
                    <a:pt x="0" y="42545"/>
                    <a:pt x="42545" y="0"/>
                    <a:pt x="95250" y="0"/>
                  </a:cubicBezTo>
                  <a:cubicBezTo>
                    <a:pt x="147955" y="0"/>
                    <a:pt x="190500" y="42545"/>
                    <a:pt x="190500" y="95250"/>
                  </a:cubicBezTo>
                  <a:close/>
                  <a:moveTo>
                    <a:pt x="109855" y="73660"/>
                  </a:moveTo>
                  <a:lnTo>
                    <a:pt x="144145" y="73660"/>
                  </a:lnTo>
                  <a:cubicBezTo>
                    <a:pt x="149860" y="73660"/>
                    <a:pt x="154940" y="78740"/>
                    <a:pt x="154940" y="84455"/>
                  </a:cubicBezTo>
                  <a:lnTo>
                    <a:pt x="154940" y="95250"/>
                  </a:lnTo>
                  <a:cubicBezTo>
                    <a:pt x="154940" y="96520"/>
                    <a:pt x="154305" y="97790"/>
                    <a:pt x="154305" y="99060"/>
                  </a:cubicBezTo>
                  <a:lnTo>
                    <a:pt x="137795" y="137160"/>
                  </a:lnTo>
                  <a:cubicBezTo>
                    <a:pt x="135890" y="140970"/>
                    <a:pt x="132080" y="144145"/>
                    <a:pt x="127635" y="144145"/>
                  </a:cubicBezTo>
                  <a:lnTo>
                    <a:pt x="78740" y="144145"/>
                  </a:lnTo>
                  <a:cubicBezTo>
                    <a:pt x="73025" y="144145"/>
                    <a:pt x="67945" y="139065"/>
                    <a:pt x="67945" y="133350"/>
                  </a:cubicBezTo>
                  <a:lnTo>
                    <a:pt x="67945" y="78740"/>
                  </a:lnTo>
                  <a:cubicBezTo>
                    <a:pt x="67945" y="76200"/>
                    <a:pt x="69215" y="73025"/>
                    <a:pt x="71120" y="71120"/>
                  </a:cubicBezTo>
                  <a:lnTo>
                    <a:pt x="106680" y="35560"/>
                  </a:lnTo>
                  <a:lnTo>
                    <a:pt x="113030" y="41275"/>
                  </a:lnTo>
                  <a:cubicBezTo>
                    <a:pt x="114300" y="43180"/>
                    <a:pt x="114935" y="45085"/>
                    <a:pt x="114935" y="46990"/>
                  </a:cubicBezTo>
                  <a:lnTo>
                    <a:pt x="114935" y="48895"/>
                  </a:lnTo>
                  <a:close/>
                  <a:moveTo>
                    <a:pt x="127635" y="133350"/>
                  </a:moveTo>
                  <a:lnTo>
                    <a:pt x="144145" y="95250"/>
                  </a:lnTo>
                  <a:lnTo>
                    <a:pt x="144145" y="84455"/>
                  </a:lnTo>
                  <a:lnTo>
                    <a:pt x="96520" y="84455"/>
                  </a:lnTo>
                  <a:lnTo>
                    <a:pt x="102235" y="55245"/>
                  </a:lnTo>
                  <a:lnTo>
                    <a:pt x="78740" y="78740"/>
                  </a:lnTo>
                  <a:lnTo>
                    <a:pt x="78740" y="133350"/>
                  </a:lnTo>
                  <a:close/>
                  <a:moveTo>
                    <a:pt x="57150" y="78740"/>
                  </a:moveTo>
                  <a:lnTo>
                    <a:pt x="35560" y="78740"/>
                  </a:lnTo>
                  <a:lnTo>
                    <a:pt x="35560" y="144145"/>
                  </a:lnTo>
                  <a:lnTo>
                    <a:pt x="57150" y="14414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34"/>
          <p:cNvGrpSpPr/>
          <p:nvPr/>
        </p:nvGrpSpPr>
        <p:grpSpPr>
          <a:xfrm>
            <a:off x="5473935" y="2373438"/>
            <a:ext cx="199800" cy="198300"/>
            <a:chOff x="475288" y="488525"/>
            <a:chExt cx="199800" cy="198300"/>
          </a:xfrm>
        </p:grpSpPr>
        <p:sp>
          <p:nvSpPr>
            <p:cNvPr id="203" name="Google Shape;203;p34"/>
            <p:cNvSpPr/>
            <p:nvPr/>
          </p:nvSpPr>
          <p:spPr>
            <a:xfrm>
              <a:off x="475288" y="488525"/>
              <a:ext cx="199800" cy="198300"/>
            </a:xfrm>
            <a:prstGeom prst="roundRect">
              <a:avLst>
                <a:gd fmla="val 50000" name="adj"/>
              </a:avLst>
            </a:prstGeom>
            <a:solidFill>
              <a:srgbClr val="11B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lang="en" sz="800">
                  <a:solidFill>
                    <a:srgbClr val="FFFFFF"/>
                  </a:solidFill>
                  <a:latin typeface="Inter"/>
                  <a:ea typeface="Inter"/>
                  <a:cs typeface="Inter"/>
                  <a:sym typeface="Inter"/>
                </a:rPr>
                <a:t>   </a:t>
              </a:r>
              <a:endParaRPr b="1" i="0" sz="800" u="none" cap="none" strike="noStrike">
                <a:solidFill>
                  <a:srgbClr val="FFFFFF"/>
                </a:solidFill>
                <a:latin typeface="Inter"/>
                <a:ea typeface="Inter"/>
                <a:cs typeface="Inter"/>
                <a:sym typeface="Inter"/>
              </a:endParaRPr>
            </a:p>
          </p:txBody>
        </p:sp>
        <p:sp>
          <p:nvSpPr>
            <p:cNvPr id="204" name="Google Shape;204;p34"/>
            <p:cNvSpPr/>
            <p:nvPr/>
          </p:nvSpPr>
          <p:spPr>
            <a:xfrm>
              <a:off x="505617" y="514036"/>
              <a:ext cx="147161" cy="147161"/>
            </a:xfrm>
            <a:custGeom>
              <a:rect b="b" l="l" r="r" t="t"/>
              <a:pathLst>
                <a:path extrusionOk="0" h="190500" w="190500">
                  <a:moveTo>
                    <a:pt x="190500" y="95250"/>
                  </a:moveTo>
                  <a:cubicBezTo>
                    <a:pt x="190500" y="147955"/>
                    <a:pt x="147955" y="190500"/>
                    <a:pt x="95250" y="190500"/>
                  </a:cubicBezTo>
                  <a:cubicBezTo>
                    <a:pt x="42545" y="190500"/>
                    <a:pt x="0" y="147955"/>
                    <a:pt x="0" y="95250"/>
                  </a:cubicBezTo>
                  <a:cubicBezTo>
                    <a:pt x="0" y="42545"/>
                    <a:pt x="42545" y="0"/>
                    <a:pt x="95250" y="0"/>
                  </a:cubicBezTo>
                  <a:cubicBezTo>
                    <a:pt x="147955" y="0"/>
                    <a:pt x="190500" y="42545"/>
                    <a:pt x="190500" y="95250"/>
                  </a:cubicBezTo>
                  <a:close/>
                  <a:moveTo>
                    <a:pt x="109855" y="73660"/>
                  </a:moveTo>
                  <a:lnTo>
                    <a:pt x="144145" y="73660"/>
                  </a:lnTo>
                  <a:cubicBezTo>
                    <a:pt x="149860" y="73660"/>
                    <a:pt x="154940" y="78740"/>
                    <a:pt x="154940" y="84455"/>
                  </a:cubicBezTo>
                  <a:lnTo>
                    <a:pt x="154940" y="95250"/>
                  </a:lnTo>
                  <a:cubicBezTo>
                    <a:pt x="154940" y="96520"/>
                    <a:pt x="154305" y="97790"/>
                    <a:pt x="154305" y="99060"/>
                  </a:cubicBezTo>
                  <a:lnTo>
                    <a:pt x="137795" y="137160"/>
                  </a:lnTo>
                  <a:cubicBezTo>
                    <a:pt x="135890" y="140970"/>
                    <a:pt x="132080" y="144145"/>
                    <a:pt x="127635" y="144145"/>
                  </a:cubicBezTo>
                  <a:lnTo>
                    <a:pt x="78740" y="144145"/>
                  </a:lnTo>
                  <a:cubicBezTo>
                    <a:pt x="73025" y="144145"/>
                    <a:pt x="67945" y="139065"/>
                    <a:pt x="67945" y="133350"/>
                  </a:cubicBezTo>
                  <a:lnTo>
                    <a:pt x="67945" y="78740"/>
                  </a:lnTo>
                  <a:cubicBezTo>
                    <a:pt x="67945" y="76200"/>
                    <a:pt x="69215" y="73025"/>
                    <a:pt x="71120" y="71120"/>
                  </a:cubicBezTo>
                  <a:lnTo>
                    <a:pt x="106680" y="35560"/>
                  </a:lnTo>
                  <a:lnTo>
                    <a:pt x="113030" y="41275"/>
                  </a:lnTo>
                  <a:cubicBezTo>
                    <a:pt x="114300" y="43180"/>
                    <a:pt x="114935" y="45085"/>
                    <a:pt x="114935" y="46990"/>
                  </a:cubicBezTo>
                  <a:lnTo>
                    <a:pt x="114935" y="48895"/>
                  </a:lnTo>
                  <a:close/>
                  <a:moveTo>
                    <a:pt x="127635" y="133350"/>
                  </a:moveTo>
                  <a:lnTo>
                    <a:pt x="144145" y="95250"/>
                  </a:lnTo>
                  <a:lnTo>
                    <a:pt x="144145" y="84455"/>
                  </a:lnTo>
                  <a:lnTo>
                    <a:pt x="96520" y="84455"/>
                  </a:lnTo>
                  <a:lnTo>
                    <a:pt x="102235" y="55245"/>
                  </a:lnTo>
                  <a:lnTo>
                    <a:pt x="78740" y="78740"/>
                  </a:lnTo>
                  <a:lnTo>
                    <a:pt x="78740" y="133350"/>
                  </a:lnTo>
                  <a:close/>
                  <a:moveTo>
                    <a:pt x="57150" y="78740"/>
                  </a:moveTo>
                  <a:lnTo>
                    <a:pt x="35560" y="78740"/>
                  </a:lnTo>
                  <a:lnTo>
                    <a:pt x="35560" y="144145"/>
                  </a:lnTo>
                  <a:lnTo>
                    <a:pt x="57150" y="14414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 name="Google Shape;205;p34"/>
          <p:cNvGrpSpPr/>
          <p:nvPr/>
        </p:nvGrpSpPr>
        <p:grpSpPr>
          <a:xfrm>
            <a:off x="4384085" y="3653775"/>
            <a:ext cx="199800" cy="198300"/>
            <a:chOff x="236001" y="488525"/>
            <a:chExt cx="199800" cy="198300"/>
          </a:xfrm>
        </p:grpSpPr>
        <p:sp>
          <p:nvSpPr>
            <p:cNvPr id="206" name="Google Shape;206;p34"/>
            <p:cNvSpPr/>
            <p:nvPr/>
          </p:nvSpPr>
          <p:spPr>
            <a:xfrm>
              <a:off x="236001" y="488525"/>
              <a:ext cx="199800" cy="198300"/>
            </a:xfrm>
            <a:prstGeom prst="roundRect">
              <a:avLst>
                <a:gd fmla="val 50000" name="adj"/>
              </a:avLst>
            </a:prstGeom>
            <a:solidFill>
              <a:srgbClr val="11B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lang="en" sz="800">
                  <a:solidFill>
                    <a:srgbClr val="FFFFFF"/>
                  </a:solidFill>
                  <a:latin typeface="Inter"/>
                  <a:ea typeface="Inter"/>
                  <a:cs typeface="Inter"/>
                  <a:sym typeface="Inter"/>
                </a:rPr>
                <a:t>   </a:t>
              </a:r>
              <a:endParaRPr b="1" i="0" sz="800" u="none" cap="none" strike="noStrike">
                <a:solidFill>
                  <a:srgbClr val="FFFFFF"/>
                </a:solidFill>
                <a:latin typeface="Inter"/>
                <a:ea typeface="Inter"/>
                <a:cs typeface="Inter"/>
                <a:sym typeface="Inter"/>
              </a:endParaRPr>
            </a:p>
          </p:txBody>
        </p:sp>
        <p:sp>
          <p:nvSpPr>
            <p:cNvPr id="207" name="Google Shape;207;p34"/>
            <p:cNvSpPr/>
            <p:nvPr/>
          </p:nvSpPr>
          <p:spPr>
            <a:xfrm>
              <a:off x="266329" y="514036"/>
              <a:ext cx="147161" cy="147161"/>
            </a:xfrm>
            <a:custGeom>
              <a:rect b="b" l="l" r="r" t="t"/>
              <a:pathLst>
                <a:path extrusionOk="0" h="190500" w="190500">
                  <a:moveTo>
                    <a:pt x="190500" y="95250"/>
                  </a:moveTo>
                  <a:cubicBezTo>
                    <a:pt x="190500" y="147955"/>
                    <a:pt x="147955" y="190500"/>
                    <a:pt x="95250" y="190500"/>
                  </a:cubicBezTo>
                  <a:cubicBezTo>
                    <a:pt x="42545" y="190500"/>
                    <a:pt x="0" y="147955"/>
                    <a:pt x="0" y="95250"/>
                  </a:cubicBezTo>
                  <a:cubicBezTo>
                    <a:pt x="0" y="42545"/>
                    <a:pt x="42545" y="0"/>
                    <a:pt x="95250" y="0"/>
                  </a:cubicBezTo>
                  <a:cubicBezTo>
                    <a:pt x="147955" y="0"/>
                    <a:pt x="190500" y="42545"/>
                    <a:pt x="190500" y="95250"/>
                  </a:cubicBezTo>
                  <a:close/>
                  <a:moveTo>
                    <a:pt x="109855" y="73660"/>
                  </a:moveTo>
                  <a:lnTo>
                    <a:pt x="144145" y="73660"/>
                  </a:lnTo>
                  <a:cubicBezTo>
                    <a:pt x="149860" y="73660"/>
                    <a:pt x="154940" y="78740"/>
                    <a:pt x="154940" y="84455"/>
                  </a:cubicBezTo>
                  <a:lnTo>
                    <a:pt x="154940" y="95250"/>
                  </a:lnTo>
                  <a:cubicBezTo>
                    <a:pt x="154940" y="96520"/>
                    <a:pt x="154305" y="97790"/>
                    <a:pt x="154305" y="99060"/>
                  </a:cubicBezTo>
                  <a:lnTo>
                    <a:pt x="137795" y="137160"/>
                  </a:lnTo>
                  <a:cubicBezTo>
                    <a:pt x="135890" y="140970"/>
                    <a:pt x="132080" y="144145"/>
                    <a:pt x="127635" y="144145"/>
                  </a:cubicBezTo>
                  <a:lnTo>
                    <a:pt x="78740" y="144145"/>
                  </a:lnTo>
                  <a:cubicBezTo>
                    <a:pt x="73025" y="144145"/>
                    <a:pt x="67945" y="139065"/>
                    <a:pt x="67945" y="133350"/>
                  </a:cubicBezTo>
                  <a:lnTo>
                    <a:pt x="67945" y="78740"/>
                  </a:lnTo>
                  <a:cubicBezTo>
                    <a:pt x="67945" y="76200"/>
                    <a:pt x="69215" y="73025"/>
                    <a:pt x="71120" y="71120"/>
                  </a:cubicBezTo>
                  <a:lnTo>
                    <a:pt x="106680" y="35560"/>
                  </a:lnTo>
                  <a:lnTo>
                    <a:pt x="113030" y="41275"/>
                  </a:lnTo>
                  <a:cubicBezTo>
                    <a:pt x="114300" y="43180"/>
                    <a:pt x="114935" y="45085"/>
                    <a:pt x="114935" y="46990"/>
                  </a:cubicBezTo>
                  <a:lnTo>
                    <a:pt x="114935" y="48895"/>
                  </a:lnTo>
                  <a:close/>
                  <a:moveTo>
                    <a:pt x="127635" y="133350"/>
                  </a:moveTo>
                  <a:lnTo>
                    <a:pt x="144145" y="95250"/>
                  </a:lnTo>
                  <a:lnTo>
                    <a:pt x="144145" y="84455"/>
                  </a:lnTo>
                  <a:lnTo>
                    <a:pt x="96520" y="84455"/>
                  </a:lnTo>
                  <a:lnTo>
                    <a:pt x="102235" y="55245"/>
                  </a:lnTo>
                  <a:lnTo>
                    <a:pt x="78740" y="78740"/>
                  </a:lnTo>
                  <a:lnTo>
                    <a:pt x="78740" y="133350"/>
                  </a:lnTo>
                  <a:close/>
                  <a:moveTo>
                    <a:pt x="57150" y="78740"/>
                  </a:moveTo>
                  <a:lnTo>
                    <a:pt x="35560" y="78740"/>
                  </a:lnTo>
                  <a:lnTo>
                    <a:pt x="35560" y="144145"/>
                  </a:lnTo>
                  <a:lnTo>
                    <a:pt x="57150" y="14414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p:nvPr/>
        </p:nvSpPr>
        <p:spPr>
          <a:xfrm>
            <a:off x="4629400" y="1616275"/>
            <a:ext cx="4074300" cy="2870700"/>
          </a:xfrm>
          <a:prstGeom prst="roundRect">
            <a:avLst>
              <a:gd fmla="val 4879" name="adj"/>
            </a:avLst>
          </a:prstGeom>
          <a:solidFill>
            <a:schemeClr val="lt1"/>
          </a:solidFill>
          <a:ln>
            <a:noFill/>
          </a:ln>
          <a:effectLst>
            <a:outerShdw blurRad="271463" rotWithShape="0" algn="bl">
              <a:srgbClr val="8898A8">
                <a:alpha val="2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13" name="Google Shape;213;p35"/>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14" name="Google Shape;214;p35"/>
          <p:cNvSpPr txBox="1"/>
          <p:nvPr/>
        </p:nvSpPr>
        <p:spPr>
          <a:xfrm>
            <a:off x="457200" y="250500"/>
            <a:ext cx="3583200" cy="817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INITIATIVE SUMMARY</a:t>
            </a:r>
            <a:endParaRPr sz="700">
              <a:solidFill>
                <a:srgbClr val="8898A8"/>
              </a:solidFill>
              <a:latin typeface="Roboto Medium"/>
              <a:ea typeface="Roboto Medium"/>
              <a:cs typeface="Roboto Medium"/>
              <a:sym typeface="Roboto Medium"/>
            </a:endParaRPr>
          </a:p>
          <a:p>
            <a:pPr indent="0" lvl="0" marL="0" rtl="0" algn="l">
              <a:spcBef>
                <a:spcPts val="1000"/>
              </a:spcBef>
              <a:spcAft>
                <a:spcPts val="1000"/>
              </a:spcAft>
              <a:buClr>
                <a:srgbClr val="1E2533"/>
              </a:buClr>
              <a:buSzPts val="1100"/>
              <a:buFont typeface="Arial"/>
              <a:buNone/>
            </a:pPr>
            <a:r>
              <a:rPr lang="en" sz="2400">
                <a:solidFill>
                  <a:schemeClr val="dk1"/>
                </a:solidFill>
                <a:latin typeface="Outfit SemiBold"/>
                <a:ea typeface="Outfit SemiBold"/>
                <a:cs typeface="Outfit SemiBold"/>
                <a:sym typeface="Outfit SemiBold"/>
              </a:rPr>
              <a:t>DevEx</a:t>
            </a:r>
            <a:r>
              <a:rPr lang="en" sz="2400">
                <a:solidFill>
                  <a:schemeClr val="dk1"/>
                </a:solidFill>
                <a:latin typeface="Outfit SemiBold"/>
                <a:ea typeface="Outfit SemiBold"/>
                <a:cs typeface="Outfit SemiBold"/>
                <a:sym typeface="Outfit SemiBold"/>
              </a:rPr>
              <a:t> Under the Hood</a:t>
            </a:r>
            <a:br>
              <a:rPr lang="en" sz="700">
                <a:solidFill>
                  <a:srgbClr val="8898A8"/>
                </a:solidFill>
                <a:latin typeface="Roboto Medium"/>
                <a:ea typeface="Roboto Medium"/>
                <a:cs typeface="Roboto Medium"/>
                <a:sym typeface="Roboto Medium"/>
              </a:rPr>
            </a:br>
            <a:endParaRPr sz="700">
              <a:solidFill>
                <a:srgbClr val="8898A8"/>
              </a:solidFill>
              <a:latin typeface="Roboto Medium"/>
              <a:ea typeface="Roboto Medium"/>
              <a:cs typeface="Roboto Medium"/>
              <a:sym typeface="Roboto Medium"/>
            </a:endParaRPr>
          </a:p>
        </p:txBody>
      </p:sp>
      <p:sp>
        <p:nvSpPr>
          <p:cNvPr id="215" name="Google Shape;215;p35"/>
          <p:cNvSpPr txBox="1"/>
          <p:nvPr/>
        </p:nvSpPr>
        <p:spPr>
          <a:xfrm>
            <a:off x="4612500" y="331000"/>
            <a:ext cx="40743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2"/>
                </a:solidFill>
                <a:latin typeface="Roboto"/>
                <a:ea typeface="Roboto"/>
                <a:cs typeface="Roboto"/>
                <a:sym typeface="Roboto"/>
              </a:rPr>
              <a:t>Over the past quarter, we’ve e</a:t>
            </a:r>
            <a:r>
              <a:rPr lang="en" sz="1200">
                <a:solidFill>
                  <a:schemeClr val="dk2"/>
                </a:solidFill>
                <a:latin typeface="Roboto"/>
                <a:ea typeface="Roboto"/>
                <a:cs typeface="Roboto"/>
                <a:sym typeface="Roboto"/>
              </a:rPr>
              <a:t>nhance our data analytics capabilities and developer automations to support better decision-making across the business and decrease toil. </a:t>
            </a:r>
            <a:endParaRPr sz="12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2"/>
              </a:solidFill>
              <a:latin typeface="Roboto"/>
              <a:ea typeface="Roboto"/>
              <a:cs typeface="Roboto"/>
              <a:sym typeface="Roboto"/>
            </a:endParaRPr>
          </a:p>
        </p:txBody>
      </p:sp>
      <p:graphicFrame>
        <p:nvGraphicFramePr>
          <p:cNvPr id="216" name="Google Shape;216;p35"/>
          <p:cNvGraphicFramePr/>
          <p:nvPr/>
        </p:nvGraphicFramePr>
        <p:xfrm>
          <a:off x="457200" y="1291450"/>
          <a:ext cx="3000000" cy="3000000"/>
        </p:xfrm>
        <a:graphic>
          <a:graphicData uri="http://schemas.openxmlformats.org/drawingml/2006/table">
            <a:tbl>
              <a:tblPr>
                <a:noFill/>
                <a:tableStyleId>{F61E0B18-13D9-44CC-B7DF-A1EB6368F6F8}</a:tableStyleId>
              </a:tblPr>
              <a:tblGrid>
                <a:gridCol w="1718250"/>
                <a:gridCol w="2086950"/>
              </a:tblGrid>
              <a:tr h="381000">
                <a:tc>
                  <a:txBody>
                    <a:bodyPr/>
                    <a:lstStyle/>
                    <a:p>
                      <a:pPr indent="0" lvl="0" marL="0" rtl="0" algn="l">
                        <a:spcBef>
                          <a:spcPts val="0"/>
                        </a:spcBef>
                        <a:spcAft>
                          <a:spcPts val="1000"/>
                        </a:spcAft>
                        <a:buNone/>
                      </a:pPr>
                      <a:r>
                        <a:rPr lang="en">
                          <a:solidFill>
                            <a:schemeClr val="dk1"/>
                          </a:solidFill>
                          <a:latin typeface="Outfit SemiBold"/>
                          <a:ea typeface="Outfit SemiBold"/>
                          <a:cs typeface="Outfit SemiBold"/>
                          <a:sym typeface="Outfit SemiBold"/>
                        </a:rPr>
                        <a:t>Auto-Merge</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Our latest tool, gitStream, has allowed us to auto-merge safe changes, due to new governance and policy capabilities.</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1000"/>
                        </a:spcAft>
                        <a:buNone/>
                      </a:pPr>
                      <a:r>
                        <a:rPr lang="en">
                          <a:solidFill>
                            <a:schemeClr val="dk1"/>
                          </a:solidFill>
                          <a:latin typeface="Outfit SemiBold"/>
                          <a:ea typeface="Outfit SemiBold"/>
                          <a:cs typeface="Outfit SemiBold"/>
                          <a:sym typeface="Outfit SemiBold"/>
                        </a:rPr>
                        <a:t>Planning Accuracy</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The entire eng. org. has taken goals to improve the way we plan and work through sprints. Early survey results show a 11</a:t>
                      </a:r>
                      <a:r>
                        <a:rPr lang="en" sz="1000">
                          <a:solidFill>
                            <a:schemeClr val="dk2"/>
                          </a:solidFill>
                          <a:latin typeface="Roboto"/>
                          <a:ea typeface="Roboto"/>
                          <a:cs typeface="Roboto"/>
                          <a:sym typeface="Roboto"/>
                        </a:rPr>
                        <a:t>% increase in positive ratings for our ways of working.</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1000"/>
                        </a:spcAft>
                        <a:buNone/>
                      </a:pPr>
                      <a:r>
                        <a:rPr lang="en">
                          <a:solidFill>
                            <a:schemeClr val="dk1"/>
                          </a:solidFill>
                          <a:latin typeface="Outfit SemiBold"/>
                          <a:ea typeface="Outfit SemiBold"/>
                          <a:cs typeface="Outfit SemiBold"/>
                          <a:sym typeface="Outfit SemiBold"/>
                        </a:rPr>
                        <a:t>engNPS</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We continue to make positive </a:t>
                      </a:r>
                      <a:r>
                        <a:rPr lang="en" sz="1000">
                          <a:solidFill>
                            <a:schemeClr val="dk2"/>
                          </a:solidFill>
                          <a:latin typeface="Roboto"/>
                          <a:ea typeface="Roboto"/>
                          <a:cs typeface="Roboto"/>
                          <a:sym typeface="Roboto"/>
                        </a:rPr>
                        <a:t>improvement</a:t>
                      </a:r>
                      <a:r>
                        <a:rPr lang="en" sz="1000">
                          <a:solidFill>
                            <a:schemeClr val="dk2"/>
                          </a:solidFill>
                          <a:latin typeface="Roboto"/>
                          <a:ea typeface="Roboto"/>
                          <a:cs typeface="Roboto"/>
                          <a:sym typeface="Roboto"/>
                        </a:rPr>
                        <a:t> on our engNPS scores, which are directly </a:t>
                      </a:r>
                      <a:r>
                        <a:rPr lang="en" sz="1000">
                          <a:solidFill>
                            <a:schemeClr val="dk2"/>
                          </a:solidFill>
                          <a:latin typeface="Roboto"/>
                          <a:ea typeface="Roboto"/>
                          <a:cs typeface="Roboto"/>
                          <a:sym typeface="Roboto"/>
                        </a:rPr>
                        <a:t>correlated</a:t>
                      </a:r>
                      <a:r>
                        <a:rPr lang="en" sz="1000">
                          <a:solidFill>
                            <a:schemeClr val="dk2"/>
                          </a:solidFill>
                          <a:latin typeface="Roboto"/>
                          <a:ea typeface="Roboto"/>
                          <a:cs typeface="Roboto"/>
                          <a:sym typeface="Roboto"/>
                        </a:rPr>
                        <a:t> </a:t>
                      </a:r>
                      <a:r>
                        <a:rPr lang="en" sz="1000">
                          <a:solidFill>
                            <a:schemeClr val="dk2"/>
                          </a:solidFill>
                          <a:latin typeface="Roboto"/>
                          <a:ea typeface="Roboto"/>
                          <a:cs typeface="Roboto"/>
                          <a:sym typeface="Roboto"/>
                        </a:rPr>
                        <a:t>with our improving employee retention numbers. </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17" name="Google Shape;217;p35"/>
          <p:cNvSpPr/>
          <p:nvPr/>
        </p:nvSpPr>
        <p:spPr>
          <a:xfrm>
            <a:off x="7021275" y="1478125"/>
            <a:ext cx="1389900" cy="266400"/>
          </a:xfrm>
          <a:prstGeom prst="roundRect">
            <a:avLst>
              <a:gd fmla="val 50000" name="adj"/>
            </a:avLst>
          </a:prstGeom>
          <a:solidFill>
            <a:srgbClr val="DDE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Outfit SemiBold"/>
                <a:ea typeface="Outfit SemiBold"/>
                <a:cs typeface="Outfit SemiBold"/>
                <a:sym typeface="Outfit SemiBold"/>
              </a:rPr>
              <a:t>Team Productivity View</a:t>
            </a:r>
            <a:endParaRPr sz="800">
              <a:solidFill>
                <a:schemeClr val="dk1"/>
              </a:solidFill>
              <a:latin typeface="Outfit SemiBold"/>
              <a:ea typeface="Outfit SemiBold"/>
              <a:cs typeface="Outfit SemiBold"/>
              <a:sym typeface="Outfit SemiBold"/>
            </a:endParaRPr>
          </a:p>
        </p:txBody>
      </p:sp>
      <p:grpSp>
        <p:nvGrpSpPr>
          <p:cNvPr id="218" name="Google Shape;218;p35"/>
          <p:cNvGrpSpPr/>
          <p:nvPr/>
        </p:nvGrpSpPr>
        <p:grpSpPr>
          <a:xfrm>
            <a:off x="4841555" y="1845684"/>
            <a:ext cx="3616198" cy="2411874"/>
            <a:chOff x="3770138" y="1611401"/>
            <a:chExt cx="4286626" cy="2859026"/>
          </a:xfrm>
        </p:grpSpPr>
        <p:pic>
          <p:nvPicPr>
            <p:cNvPr id="219" name="Google Shape;219;p35" title="Screenshot 2025-03-18 at 11.48.10 AM.png"/>
            <p:cNvPicPr preferRelativeResize="0"/>
            <p:nvPr/>
          </p:nvPicPr>
          <p:blipFill>
            <a:blip r:embed="rId3">
              <a:alphaModFix/>
            </a:blip>
            <a:stretch>
              <a:fillRect/>
            </a:stretch>
          </p:blipFill>
          <p:spPr>
            <a:xfrm>
              <a:off x="3770138" y="2891800"/>
              <a:ext cx="4286626" cy="1578626"/>
            </a:xfrm>
            <a:prstGeom prst="rect">
              <a:avLst/>
            </a:prstGeom>
            <a:noFill/>
            <a:ln>
              <a:noFill/>
            </a:ln>
          </p:spPr>
        </p:pic>
        <p:pic>
          <p:nvPicPr>
            <p:cNvPr id="220" name="Google Shape;220;p35" title="Screenshot 2025-03-18 at 11.48.01 AM.png"/>
            <p:cNvPicPr preferRelativeResize="0"/>
            <p:nvPr/>
          </p:nvPicPr>
          <p:blipFill>
            <a:blip r:embed="rId4">
              <a:alphaModFix/>
            </a:blip>
            <a:stretch>
              <a:fillRect/>
            </a:stretch>
          </p:blipFill>
          <p:spPr>
            <a:xfrm>
              <a:off x="3770138" y="1611401"/>
              <a:ext cx="4286620" cy="12804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p:nvPr/>
        </p:nvSpPr>
        <p:spPr>
          <a:xfrm>
            <a:off x="448975" y="1291450"/>
            <a:ext cx="312600" cy="312600"/>
          </a:xfrm>
          <a:prstGeom prst="roundRect">
            <a:avLst>
              <a:gd fmla="val 16667" name="adj"/>
            </a:avLst>
          </a:prstGeom>
          <a:solidFill>
            <a:srgbClr val="C3F1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26" name="Google Shape;226;p36"/>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27" name="Google Shape;227;p36"/>
          <p:cNvSpPr txBox="1"/>
          <p:nvPr/>
        </p:nvSpPr>
        <p:spPr>
          <a:xfrm>
            <a:off x="457200" y="331000"/>
            <a:ext cx="2175000" cy="69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Q2 ENGINEERING INITIATIVES</a:t>
            </a:r>
            <a:endParaRPr sz="700">
              <a:solidFill>
                <a:srgbClr val="8898A8"/>
              </a:solidFill>
              <a:latin typeface="Roboto Medium"/>
              <a:ea typeface="Roboto Medium"/>
              <a:cs typeface="Roboto Medium"/>
              <a:sym typeface="Roboto Medium"/>
            </a:endParaRPr>
          </a:p>
          <a:p>
            <a:pPr indent="0" lvl="0" marL="0" rtl="0" algn="l">
              <a:spcBef>
                <a:spcPts val="1000"/>
              </a:spcBef>
              <a:spcAft>
                <a:spcPts val="1000"/>
              </a:spcAft>
              <a:buClr>
                <a:srgbClr val="1E2533"/>
              </a:buClr>
              <a:buSzPts val="1100"/>
              <a:buFont typeface="Arial"/>
              <a:buNone/>
            </a:pPr>
            <a:r>
              <a:rPr lang="en" sz="2400">
                <a:solidFill>
                  <a:schemeClr val="dk1"/>
                </a:solidFill>
                <a:latin typeface="Outfit SemiBold"/>
                <a:ea typeface="Outfit SemiBold"/>
                <a:cs typeface="Outfit SemiBold"/>
                <a:sym typeface="Outfit SemiBold"/>
              </a:rPr>
              <a:t>Quality</a:t>
            </a:r>
            <a:endParaRPr sz="700">
              <a:solidFill>
                <a:srgbClr val="8898A8"/>
              </a:solidFill>
              <a:latin typeface="Roboto Medium"/>
              <a:ea typeface="Roboto Medium"/>
              <a:cs typeface="Roboto Medium"/>
              <a:sym typeface="Roboto Medium"/>
            </a:endParaRPr>
          </a:p>
        </p:txBody>
      </p:sp>
      <p:sp>
        <p:nvSpPr>
          <p:cNvPr id="228" name="Google Shape;228;p36"/>
          <p:cNvSpPr txBox="1"/>
          <p:nvPr/>
        </p:nvSpPr>
        <p:spPr>
          <a:xfrm>
            <a:off x="1144600" y="1291450"/>
            <a:ext cx="2696700" cy="85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solidFill>
                  <a:schemeClr val="dk1"/>
                </a:solidFill>
                <a:latin typeface="Outfit SemiBold"/>
                <a:ea typeface="Outfit SemiBold"/>
                <a:cs typeface="Outfit SemiBold"/>
                <a:sym typeface="Outfit SemiBold"/>
              </a:rPr>
              <a:t>Q2 Investments</a:t>
            </a:r>
            <a:endParaRPr>
              <a:solidFill>
                <a:schemeClr val="dk1"/>
              </a:solidFill>
              <a:latin typeface="Outfit SemiBold"/>
              <a:ea typeface="Outfit SemiBold"/>
              <a:cs typeface="Outfit SemiBold"/>
              <a:sym typeface="Outfit SemiBold"/>
            </a:endParaRPr>
          </a:p>
          <a:p>
            <a:pPr indent="-200659" lvl="0" marL="18288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Increase code coverage to 80%</a:t>
            </a:r>
            <a:endParaRPr sz="1000">
              <a:solidFill>
                <a:schemeClr val="dk2"/>
              </a:solidFill>
              <a:latin typeface="Roboto"/>
              <a:ea typeface="Roboto"/>
              <a:cs typeface="Roboto"/>
              <a:sym typeface="Roboto"/>
            </a:endParaRPr>
          </a:p>
          <a:p>
            <a:pPr indent="-200659" lvl="0" marL="182880" rtl="0" algn="l">
              <a:lnSpc>
                <a:spcPct val="115000"/>
              </a:lnSpc>
              <a:spcBef>
                <a:spcPts val="0"/>
              </a:spcBef>
              <a:spcAft>
                <a:spcPts val="0"/>
              </a:spcAft>
              <a:buClr>
                <a:schemeClr val="dk2"/>
              </a:buClr>
              <a:buSzPts val="1000"/>
              <a:buFont typeface="Roboto"/>
              <a:buChar char="●"/>
            </a:pPr>
            <a:r>
              <a:rPr lang="en" sz="1000">
                <a:solidFill>
                  <a:schemeClr val="dk2"/>
                </a:solidFill>
                <a:latin typeface="Roboto"/>
                <a:ea typeface="Roboto"/>
                <a:cs typeface="Roboto"/>
                <a:sym typeface="Roboto"/>
              </a:rPr>
              <a:t>Fix flaky tests in 40% of suites</a:t>
            </a:r>
            <a:endParaRPr sz="1000">
              <a:solidFill>
                <a:schemeClr val="dk2"/>
              </a:solidFill>
              <a:latin typeface="Roboto"/>
              <a:ea typeface="Roboto"/>
              <a:cs typeface="Roboto"/>
              <a:sym typeface="Roboto"/>
            </a:endParaRPr>
          </a:p>
          <a:p>
            <a:pPr indent="-200659" lvl="0" marL="182880" rtl="0" algn="l">
              <a:lnSpc>
                <a:spcPct val="115000"/>
              </a:lnSpc>
              <a:spcBef>
                <a:spcPts val="0"/>
              </a:spcBef>
              <a:spcAft>
                <a:spcPts val="0"/>
              </a:spcAft>
              <a:buClr>
                <a:schemeClr val="dk2"/>
              </a:buClr>
              <a:buSzPts val="1000"/>
              <a:buFont typeface="Roboto"/>
              <a:buChar char="●"/>
            </a:pPr>
            <a:r>
              <a:rPr lang="en" sz="1000">
                <a:solidFill>
                  <a:schemeClr val="dk2"/>
                </a:solidFill>
                <a:latin typeface="Roboto"/>
                <a:ea typeface="Roboto"/>
                <a:cs typeface="Roboto"/>
                <a:sym typeface="Roboto"/>
              </a:rPr>
              <a:t>New e2e testing harness</a:t>
            </a:r>
            <a:endParaRPr sz="1000">
              <a:solidFill>
                <a:schemeClr val="dk2"/>
              </a:solidFill>
              <a:latin typeface="Roboto"/>
              <a:ea typeface="Roboto"/>
              <a:cs typeface="Roboto"/>
              <a:sym typeface="Roboto"/>
            </a:endParaRPr>
          </a:p>
        </p:txBody>
      </p:sp>
      <p:sp>
        <p:nvSpPr>
          <p:cNvPr id="229" name="Google Shape;229;p36"/>
          <p:cNvSpPr txBox="1"/>
          <p:nvPr/>
        </p:nvSpPr>
        <p:spPr>
          <a:xfrm>
            <a:off x="1144600" y="2571750"/>
            <a:ext cx="2696700" cy="102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solidFill>
                  <a:schemeClr val="dk1"/>
                </a:solidFill>
                <a:latin typeface="Outfit SemiBold"/>
                <a:ea typeface="Outfit SemiBold"/>
                <a:cs typeface="Outfit SemiBold"/>
                <a:sym typeface="Outfit SemiBold"/>
              </a:rPr>
              <a:t>Impact</a:t>
            </a:r>
            <a:endParaRPr>
              <a:solidFill>
                <a:schemeClr val="dk1"/>
              </a:solidFill>
              <a:latin typeface="Outfit SemiBold"/>
              <a:ea typeface="Outfit SemiBold"/>
              <a:cs typeface="Outfit SemiBold"/>
              <a:sym typeface="Outfit SemiBold"/>
            </a:endParaRPr>
          </a:p>
          <a:p>
            <a:pPr indent="-200659" lvl="0" marL="18288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12% drop in escaped defects QoQ</a:t>
            </a:r>
            <a:endParaRPr sz="1000">
              <a:solidFill>
                <a:schemeClr val="dk2"/>
              </a:solidFill>
              <a:latin typeface="Roboto"/>
              <a:ea typeface="Roboto"/>
              <a:cs typeface="Roboto"/>
              <a:sym typeface="Roboto"/>
            </a:endParaRPr>
          </a:p>
          <a:p>
            <a:pPr indent="-200659" lvl="0" marL="182880" rtl="0" algn="l">
              <a:lnSpc>
                <a:spcPct val="115000"/>
              </a:lnSpc>
              <a:spcBef>
                <a:spcPts val="0"/>
              </a:spcBef>
              <a:spcAft>
                <a:spcPts val="0"/>
              </a:spcAft>
              <a:buClr>
                <a:schemeClr val="dk2"/>
              </a:buClr>
              <a:buSzPts val="1000"/>
              <a:buFont typeface="Roboto"/>
              <a:buChar char="●"/>
            </a:pPr>
            <a:r>
              <a:rPr lang="en" sz="1000">
                <a:solidFill>
                  <a:schemeClr val="dk2"/>
                </a:solidFill>
                <a:latin typeface="Roboto"/>
                <a:ea typeface="Roboto"/>
                <a:cs typeface="Roboto"/>
                <a:sym typeface="Roboto"/>
              </a:rPr>
              <a:t>20% reduction in failed tests</a:t>
            </a:r>
            <a:endParaRPr sz="1000">
              <a:solidFill>
                <a:schemeClr val="dk2"/>
              </a:solidFill>
              <a:latin typeface="Roboto"/>
              <a:ea typeface="Roboto"/>
              <a:cs typeface="Roboto"/>
              <a:sym typeface="Roboto"/>
            </a:endParaRPr>
          </a:p>
          <a:p>
            <a:pPr indent="-200659" lvl="0" marL="182880" rtl="0" algn="l">
              <a:lnSpc>
                <a:spcPct val="115000"/>
              </a:lnSpc>
              <a:spcBef>
                <a:spcPts val="0"/>
              </a:spcBef>
              <a:spcAft>
                <a:spcPts val="0"/>
              </a:spcAft>
              <a:buClr>
                <a:schemeClr val="dk2"/>
              </a:buClr>
              <a:buSzPts val="1000"/>
              <a:buFont typeface="Roboto"/>
              <a:buChar char="●"/>
            </a:pPr>
            <a:r>
              <a:rPr lang="en" sz="1000">
                <a:solidFill>
                  <a:schemeClr val="dk2"/>
                </a:solidFill>
                <a:latin typeface="Roboto"/>
                <a:ea typeface="Roboto"/>
                <a:cs typeface="Roboto"/>
                <a:sym typeface="Roboto"/>
              </a:rPr>
              <a:t>Effort allocation for customer </a:t>
            </a:r>
            <a:br>
              <a:rPr lang="en" sz="10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issues down 7% QoQ</a:t>
            </a:r>
            <a:endParaRPr sz="1000">
              <a:solidFill>
                <a:schemeClr val="dk2"/>
              </a:solidFill>
              <a:latin typeface="Roboto"/>
              <a:ea typeface="Roboto"/>
              <a:cs typeface="Roboto"/>
              <a:sym typeface="Roboto"/>
            </a:endParaRPr>
          </a:p>
        </p:txBody>
      </p:sp>
      <p:sp>
        <p:nvSpPr>
          <p:cNvPr id="230" name="Google Shape;230;p36"/>
          <p:cNvSpPr txBox="1"/>
          <p:nvPr/>
        </p:nvSpPr>
        <p:spPr>
          <a:xfrm>
            <a:off x="1144600" y="3852075"/>
            <a:ext cx="2462100" cy="674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solidFill>
                  <a:schemeClr val="dk1"/>
                </a:solidFill>
                <a:latin typeface="Outfit SemiBold"/>
                <a:ea typeface="Outfit SemiBold"/>
                <a:cs typeface="Outfit SemiBold"/>
                <a:sym typeface="Outfit SemiBold"/>
              </a:rPr>
              <a:t>Q3 Focus</a:t>
            </a:r>
            <a:endParaRPr>
              <a:solidFill>
                <a:schemeClr val="dk1"/>
              </a:solidFill>
              <a:latin typeface="Outfit SemiBold"/>
              <a:ea typeface="Outfit SemiBold"/>
              <a:cs typeface="Outfit SemiBold"/>
              <a:sym typeface="Outfit SemiBold"/>
            </a:endParaRPr>
          </a:p>
          <a:p>
            <a:pPr indent="-200659" lvl="0" marL="18288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Coverage to 85%</a:t>
            </a:r>
            <a:endParaRPr sz="1000">
              <a:solidFill>
                <a:schemeClr val="dk2"/>
              </a:solidFill>
              <a:latin typeface="Roboto"/>
              <a:ea typeface="Roboto"/>
              <a:cs typeface="Roboto"/>
              <a:sym typeface="Roboto"/>
            </a:endParaRPr>
          </a:p>
          <a:p>
            <a:pPr indent="-200659" lvl="0" marL="182880" rtl="0" algn="l">
              <a:lnSpc>
                <a:spcPct val="115000"/>
              </a:lnSpc>
              <a:spcBef>
                <a:spcPts val="0"/>
              </a:spcBef>
              <a:spcAft>
                <a:spcPts val="0"/>
              </a:spcAft>
              <a:buClr>
                <a:schemeClr val="dk2"/>
              </a:buClr>
              <a:buSzPts val="1000"/>
              <a:buFont typeface="Roboto"/>
              <a:buChar char="●"/>
            </a:pPr>
            <a:r>
              <a:rPr lang="en" sz="1000">
                <a:solidFill>
                  <a:schemeClr val="dk2"/>
                </a:solidFill>
                <a:latin typeface="Roboto"/>
                <a:ea typeface="Roboto"/>
                <a:cs typeface="Roboto"/>
                <a:sym typeface="Roboto"/>
              </a:rPr>
              <a:t>Form dedicated QA team</a:t>
            </a:r>
            <a:endParaRPr sz="1800">
              <a:solidFill>
                <a:schemeClr val="dk2"/>
              </a:solidFill>
              <a:latin typeface="Roboto"/>
              <a:ea typeface="Roboto"/>
              <a:cs typeface="Roboto"/>
              <a:sym typeface="Roboto"/>
            </a:endParaRPr>
          </a:p>
        </p:txBody>
      </p:sp>
      <p:grpSp>
        <p:nvGrpSpPr>
          <p:cNvPr id="231" name="Google Shape;231;p36"/>
          <p:cNvGrpSpPr/>
          <p:nvPr/>
        </p:nvGrpSpPr>
        <p:grpSpPr>
          <a:xfrm>
            <a:off x="4898228" y="2669204"/>
            <a:ext cx="3417757" cy="1475944"/>
            <a:chOff x="4474438" y="3189352"/>
            <a:chExt cx="4136718" cy="1786425"/>
          </a:xfrm>
        </p:grpSpPr>
        <p:pic>
          <p:nvPicPr>
            <p:cNvPr id="232" name="Google Shape;232;p36" title="Screenshot 2025-03-19 at 11.17.19 AM.png"/>
            <p:cNvPicPr preferRelativeResize="0"/>
            <p:nvPr/>
          </p:nvPicPr>
          <p:blipFill>
            <a:blip r:embed="rId3">
              <a:alphaModFix/>
            </a:blip>
            <a:stretch>
              <a:fillRect/>
            </a:stretch>
          </p:blipFill>
          <p:spPr>
            <a:xfrm>
              <a:off x="4474438" y="3189352"/>
              <a:ext cx="4136718" cy="1786425"/>
            </a:xfrm>
            <a:prstGeom prst="rect">
              <a:avLst/>
            </a:prstGeom>
            <a:noFill/>
            <a:ln>
              <a:noFill/>
            </a:ln>
            <a:effectLst>
              <a:outerShdw blurRad="442913" rotWithShape="0" algn="bl">
                <a:srgbClr val="8898A8">
                  <a:alpha val="21000"/>
                </a:srgbClr>
              </a:outerShdw>
            </a:effectLst>
          </p:spPr>
        </p:pic>
        <p:pic>
          <p:nvPicPr>
            <p:cNvPr id="233" name="Google Shape;233;p36" title="Screenshot 2025-03-19 at 11.17.19 AM.png"/>
            <p:cNvPicPr preferRelativeResize="0"/>
            <p:nvPr/>
          </p:nvPicPr>
          <p:blipFill rotWithShape="1">
            <a:blip r:embed="rId3">
              <a:alphaModFix/>
            </a:blip>
            <a:srcRect b="54840" l="61425" r="33252" t="35729"/>
            <a:stretch/>
          </p:blipFill>
          <p:spPr>
            <a:xfrm>
              <a:off x="7015875" y="4087725"/>
              <a:ext cx="220149" cy="168451"/>
            </a:xfrm>
            <a:prstGeom prst="rect">
              <a:avLst/>
            </a:prstGeom>
            <a:noFill/>
            <a:ln>
              <a:noFill/>
            </a:ln>
            <a:effectLst>
              <a:outerShdw blurRad="442913" rotWithShape="0" algn="bl">
                <a:srgbClr val="8898A8">
                  <a:alpha val="21000"/>
                </a:srgbClr>
              </a:outerShdw>
            </a:effectLst>
          </p:spPr>
        </p:pic>
        <p:pic>
          <p:nvPicPr>
            <p:cNvPr id="234" name="Google Shape;234;p36" title="Screenshot 2025-03-19 at 11.17.19 AM.png"/>
            <p:cNvPicPr preferRelativeResize="0"/>
            <p:nvPr/>
          </p:nvPicPr>
          <p:blipFill rotWithShape="1">
            <a:blip r:embed="rId3">
              <a:alphaModFix/>
            </a:blip>
            <a:srcRect b="54840" l="61425" r="33252" t="35729"/>
            <a:stretch/>
          </p:blipFill>
          <p:spPr>
            <a:xfrm>
              <a:off x="7959275" y="4210150"/>
              <a:ext cx="220149" cy="168451"/>
            </a:xfrm>
            <a:prstGeom prst="rect">
              <a:avLst/>
            </a:prstGeom>
            <a:noFill/>
            <a:ln>
              <a:noFill/>
            </a:ln>
            <a:effectLst>
              <a:outerShdw blurRad="442913" rotWithShape="0" algn="bl">
                <a:srgbClr val="8898A8">
                  <a:alpha val="21000"/>
                </a:srgbClr>
              </a:outerShdw>
            </a:effectLst>
          </p:spPr>
        </p:pic>
      </p:grpSp>
      <p:sp>
        <p:nvSpPr>
          <p:cNvPr id="235" name="Google Shape;235;p36"/>
          <p:cNvSpPr txBox="1"/>
          <p:nvPr/>
        </p:nvSpPr>
        <p:spPr>
          <a:xfrm>
            <a:off x="4898225" y="4323275"/>
            <a:ext cx="2427600" cy="3387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1000"/>
              </a:spcAft>
              <a:buNone/>
            </a:pPr>
            <a:r>
              <a:rPr b="1" lang="en" sz="1000">
                <a:solidFill>
                  <a:schemeClr val="dk1"/>
                </a:solidFill>
                <a:latin typeface="Roboto"/>
                <a:ea typeface="Roboto"/>
                <a:cs typeface="Roboto"/>
                <a:sym typeface="Roboto"/>
              </a:rPr>
              <a:t>→ </a:t>
            </a:r>
            <a:r>
              <a:rPr lang="en" sz="800">
                <a:solidFill>
                  <a:schemeClr val="dk1"/>
                </a:solidFill>
                <a:latin typeface="Roboto"/>
                <a:ea typeface="Roboto"/>
                <a:cs typeface="Roboto"/>
                <a:sym typeface="Roboto"/>
              </a:rPr>
              <a:t>Resource Allocation: Customer Issues</a:t>
            </a:r>
            <a:endParaRPr sz="800">
              <a:solidFill>
                <a:schemeClr val="dk1"/>
              </a:solidFill>
              <a:latin typeface="Roboto"/>
              <a:ea typeface="Roboto"/>
              <a:cs typeface="Roboto"/>
              <a:sym typeface="Roboto"/>
            </a:endParaRPr>
          </a:p>
        </p:txBody>
      </p:sp>
      <p:pic>
        <p:nvPicPr>
          <p:cNvPr id="236" name="Google Shape;236;p36" title="Points scored"/>
          <p:cNvPicPr preferRelativeResize="0"/>
          <p:nvPr/>
        </p:nvPicPr>
        <p:blipFill>
          <a:blip r:embed="rId4">
            <a:alphaModFix/>
          </a:blip>
          <a:stretch>
            <a:fillRect/>
          </a:stretch>
        </p:blipFill>
        <p:spPr>
          <a:xfrm>
            <a:off x="4898286" y="331000"/>
            <a:ext cx="3417786" cy="2113338"/>
          </a:xfrm>
          <a:prstGeom prst="rect">
            <a:avLst/>
          </a:prstGeom>
          <a:noFill/>
          <a:ln>
            <a:noFill/>
          </a:ln>
          <a:effectLst>
            <a:outerShdw blurRad="442913" rotWithShape="0" algn="bl">
              <a:srgbClr val="8898A8">
                <a:alpha val="21000"/>
              </a:srgbClr>
            </a:outerShdw>
          </a:effectLst>
        </p:spPr>
      </p:pic>
      <p:sp>
        <p:nvSpPr>
          <p:cNvPr id="237" name="Google Shape;237;p36"/>
          <p:cNvSpPr/>
          <p:nvPr/>
        </p:nvSpPr>
        <p:spPr>
          <a:xfrm>
            <a:off x="448975" y="2571750"/>
            <a:ext cx="312600" cy="312600"/>
          </a:xfrm>
          <a:prstGeom prst="roundRect">
            <a:avLst>
              <a:gd fmla="val 16667" name="adj"/>
            </a:avLst>
          </a:prstGeom>
          <a:solidFill>
            <a:srgbClr val="C3F1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8" name="Google Shape;238;p36"/>
          <p:cNvSpPr/>
          <p:nvPr/>
        </p:nvSpPr>
        <p:spPr>
          <a:xfrm>
            <a:off x="448963" y="3852050"/>
            <a:ext cx="312600" cy="312600"/>
          </a:xfrm>
          <a:prstGeom prst="roundRect">
            <a:avLst>
              <a:gd fmla="val 16667" name="adj"/>
            </a:avLst>
          </a:prstGeom>
          <a:solidFill>
            <a:srgbClr val="C3F1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239" name="Google Shape;239;p36"/>
          <p:cNvPicPr preferRelativeResize="0"/>
          <p:nvPr/>
        </p:nvPicPr>
        <p:blipFill rotWithShape="1">
          <a:blip r:embed="rId5">
            <a:alphaModFix/>
          </a:blip>
          <a:srcRect b="0" l="0" r="0" t="0"/>
          <a:stretch/>
        </p:blipFill>
        <p:spPr>
          <a:xfrm>
            <a:off x="513814" y="2636618"/>
            <a:ext cx="182879" cy="182880"/>
          </a:xfrm>
          <a:prstGeom prst="rect">
            <a:avLst/>
          </a:prstGeom>
          <a:noFill/>
          <a:ln>
            <a:noFill/>
          </a:ln>
        </p:spPr>
      </p:pic>
      <p:pic>
        <p:nvPicPr>
          <p:cNvPr id="240" name="Google Shape;240;p36"/>
          <p:cNvPicPr preferRelativeResize="0"/>
          <p:nvPr/>
        </p:nvPicPr>
        <p:blipFill rotWithShape="1">
          <a:blip r:embed="rId6">
            <a:alphaModFix/>
          </a:blip>
          <a:srcRect b="69" l="0" r="0" t="69"/>
          <a:stretch/>
        </p:blipFill>
        <p:spPr>
          <a:xfrm>
            <a:off x="513834" y="1356309"/>
            <a:ext cx="182880" cy="182880"/>
          </a:xfrm>
          <a:prstGeom prst="rect">
            <a:avLst/>
          </a:prstGeom>
          <a:noFill/>
          <a:ln>
            <a:noFill/>
          </a:ln>
        </p:spPr>
      </p:pic>
      <p:pic>
        <p:nvPicPr>
          <p:cNvPr id="241" name="Google Shape;241;p36"/>
          <p:cNvPicPr preferRelativeResize="0"/>
          <p:nvPr/>
        </p:nvPicPr>
        <p:blipFill rotWithShape="1">
          <a:blip r:embed="rId7">
            <a:alphaModFix/>
          </a:blip>
          <a:srcRect b="0" l="426" r="426" t="0"/>
          <a:stretch/>
        </p:blipFill>
        <p:spPr>
          <a:xfrm>
            <a:off x="513823" y="3916907"/>
            <a:ext cx="182879" cy="1828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6"/>
          <p:cNvSpPr txBox="1"/>
          <p:nvPr/>
        </p:nvSpPr>
        <p:spPr>
          <a:xfrm>
            <a:off x="457200" y="457375"/>
            <a:ext cx="3619200" cy="2155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4400"/>
              <a:buFont typeface="Arial"/>
              <a:buNone/>
            </a:pPr>
            <a:r>
              <a:rPr lang="en" sz="4800">
                <a:solidFill>
                  <a:schemeClr val="lt1"/>
                </a:solidFill>
                <a:latin typeface="Outfit SemiBold"/>
                <a:ea typeface="Outfit SemiBold"/>
                <a:cs typeface="Outfit SemiBold"/>
                <a:sym typeface="Outfit SemiBold"/>
              </a:rPr>
              <a:t>How to use this deck </a:t>
            </a:r>
            <a:endParaRPr sz="4800">
              <a:solidFill>
                <a:schemeClr val="lt1"/>
              </a:solidFill>
              <a:latin typeface="Outfit SemiBold"/>
              <a:ea typeface="Outfit SemiBold"/>
              <a:cs typeface="Outfit SemiBold"/>
              <a:sym typeface="Outfit SemiBold"/>
            </a:endParaRPr>
          </a:p>
          <a:p>
            <a:pPr indent="0" lvl="0" marL="0" marR="0" rtl="0" algn="l">
              <a:lnSpc>
                <a:spcPct val="115000"/>
              </a:lnSpc>
              <a:spcBef>
                <a:spcPts val="0"/>
              </a:spcBef>
              <a:spcAft>
                <a:spcPts val="0"/>
              </a:spcAft>
              <a:buClr>
                <a:srgbClr val="000000"/>
              </a:buClr>
              <a:buSzPts val="4400"/>
              <a:buFont typeface="Arial"/>
              <a:buNone/>
            </a:pPr>
            <a:r>
              <a:t/>
            </a:r>
            <a:endParaRPr sz="4800">
              <a:solidFill>
                <a:schemeClr val="lt1"/>
              </a:solidFill>
              <a:latin typeface="Outfit SemiBold"/>
              <a:ea typeface="Outfit SemiBold"/>
              <a:cs typeface="Outfit SemiBold"/>
              <a:sym typeface="Outfit SemiBold"/>
            </a:endParaRPr>
          </a:p>
        </p:txBody>
      </p:sp>
      <p:cxnSp>
        <p:nvCxnSpPr>
          <p:cNvPr id="106" name="Google Shape;106;p26"/>
          <p:cNvCxnSpPr/>
          <p:nvPr/>
        </p:nvCxnSpPr>
        <p:spPr>
          <a:xfrm>
            <a:off x="453600" y="331925"/>
            <a:ext cx="8233200" cy="0"/>
          </a:xfrm>
          <a:prstGeom prst="straightConnector1">
            <a:avLst/>
          </a:prstGeom>
          <a:noFill/>
          <a:ln cap="flat" cmpd="sng" w="9525">
            <a:solidFill>
              <a:schemeClr val="lt1"/>
            </a:solidFill>
            <a:prstDash val="solid"/>
            <a:round/>
            <a:headEnd len="med" w="med" type="none"/>
            <a:tailEnd len="med" w="med" type="none"/>
          </a:ln>
        </p:spPr>
      </p:cxnSp>
      <p:sp>
        <p:nvSpPr>
          <p:cNvPr id="107" name="Google Shape;107;p26"/>
          <p:cNvSpPr txBox="1"/>
          <p:nvPr/>
        </p:nvSpPr>
        <p:spPr>
          <a:xfrm>
            <a:off x="5306225" y="650875"/>
            <a:ext cx="3380700" cy="3246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rgbClr val="BAC3D3"/>
                </a:solidFill>
                <a:latin typeface="Roboto"/>
                <a:ea typeface="Roboto"/>
                <a:cs typeface="Roboto"/>
                <a:sym typeface="Roboto"/>
              </a:rPr>
              <a:t>Hey there, thanks for downloading my deck! </a:t>
            </a:r>
            <a:endParaRPr sz="1200">
              <a:solidFill>
                <a:srgbClr val="BAC3D3"/>
              </a:solidFill>
              <a:latin typeface="Roboto"/>
              <a:ea typeface="Roboto"/>
              <a:cs typeface="Roboto"/>
              <a:sym typeface="Roboto"/>
            </a:endParaRPr>
          </a:p>
          <a:p>
            <a:pPr indent="0" lvl="0" marL="0" rtl="0" algn="l">
              <a:lnSpc>
                <a:spcPct val="115000"/>
              </a:lnSpc>
              <a:spcBef>
                <a:spcPts val="1000"/>
              </a:spcBef>
              <a:spcAft>
                <a:spcPts val="0"/>
              </a:spcAft>
              <a:buNone/>
            </a:pPr>
            <a:r>
              <a:rPr lang="en" sz="1200">
                <a:solidFill>
                  <a:srgbClr val="BAC3D3"/>
                </a:solidFill>
                <a:latin typeface="Roboto"/>
                <a:ea typeface="Roboto"/>
                <a:cs typeface="Roboto"/>
                <a:sym typeface="Roboto"/>
              </a:rPr>
              <a:t>Reporting on engineering performance to the board can be daunting, so I wanted to share how I translate metrics into business outcomes. </a:t>
            </a:r>
            <a:endParaRPr sz="1200">
              <a:solidFill>
                <a:srgbClr val="BAC3D3"/>
              </a:solidFill>
              <a:latin typeface="Roboto"/>
              <a:ea typeface="Roboto"/>
              <a:cs typeface="Roboto"/>
              <a:sym typeface="Roboto"/>
            </a:endParaRPr>
          </a:p>
          <a:p>
            <a:pPr indent="0" lvl="0" marL="0" rtl="0" algn="l">
              <a:lnSpc>
                <a:spcPct val="115000"/>
              </a:lnSpc>
              <a:spcBef>
                <a:spcPts val="1000"/>
              </a:spcBef>
              <a:spcAft>
                <a:spcPts val="0"/>
              </a:spcAft>
              <a:buNone/>
            </a:pPr>
            <a:r>
              <a:rPr lang="en" sz="1200">
                <a:solidFill>
                  <a:srgbClr val="BAC3D3"/>
                </a:solidFill>
                <a:latin typeface="Roboto"/>
                <a:ea typeface="Roboto"/>
                <a:cs typeface="Roboto"/>
                <a:sym typeface="Roboto"/>
              </a:rPr>
              <a:t>I’ve tried to create some standard slide templates you can use, while also providing example data that works well for both executive and board reporting. </a:t>
            </a:r>
            <a:endParaRPr sz="1200">
              <a:solidFill>
                <a:srgbClr val="BAC3D3"/>
              </a:solidFill>
              <a:latin typeface="Roboto"/>
              <a:ea typeface="Roboto"/>
              <a:cs typeface="Roboto"/>
              <a:sym typeface="Roboto"/>
            </a:endParaRPr>
          </a:p>
          <a:p>
            <a:pPr indent="0" lvl="0" marL="0" rtl="0" algn="l">
              <a:lnSpc>
                <a:spcPct val="115000"/>
              </a:lnSpc>
              <a:spcBef>
                <a:spcPts val="1000"/>
              </a:spcBef>
              <a:spcAft>
                <a:spcPts val="0"/>
              </a:spcAft>
              <a:buNone/>
            </a:pPr>
            <a:r>
              <a:rPr lang="en" sz="1200">
                <a:solidFill>
                  <a:srgbClr val="BAC3D3"/>
                </a:solidFill>
                <a:latin typeface="Roboto"/>
                <a:ea typeface="Roboto"/>
                <a:cs typeface="Roboto"/>
                <a:sym typeface="Roboto"/>
              </a:rPr>
              <a:t>So feel free to p</a:t>
            </a:r>
            <a:r>
              <a:rPr lang="en" sz="1200">
                <a:solidFill>
                  <a:srgbClr val="BAC3D3"/>
                </a:solidFill>
                <a:latin typeface="Roboto"/>
                <a:ea typeface="Roboto"/>
                <a:cs typeface="Roboto"/>
                <a:sym typeface="Roboto"/>
              </a:rPr>
              <a:t>ick and choose, make </a:t>
            </a:r>
            <a:br>
              <a:rPr lang="en" sz="1200">
                <a:solidFill>
                  <a:srgbClr val="BAC3D3"/>
                </a:solidFill>
                <a:latin typeface="Roboto"/>
                <a:ea typeface="Roboto"/>
                <a:cs typeface="Roboto"/>
                <a:sym typeface="Roboto"/>
              </a:rPr>
            </a:br>
            <a:r>
              <a:rPr lang="en" sz="1200">
                <a:solidFill>
                  <a:srgbClr val="BAC3D3"/>
                </a:solidFill>
                <a:latin typeface="Roboto"/>
                <a:ea typeface="Roboto"/>
                <a:cs typeface="Roboto"/>
                <a:sym typeface="Roboto"/>
              </a:rPr>
              <a:t>sure you’re covering what you are </a:t>
            </a:r>
            <a:br>
              <a:rPr lang="en" sz="1200">
                <a:solidFill>
                  <a:srgbClr val="BAC3D3"/>
                </a:solidFill>
                <a:latin typeface="Roboto"/>
                <a:ea typeface="Roboto"/>
                <a:cs typeface="Roboto"/>
                <a:sym typeface="Roboto"/>
              </a:rPr>
            </a:br>
            <a:r>
              <a:rPr lang="en" sz="1200">
                <a:solidFill>
                  <a:srgbClr val="BAC3D3"/>
                </a:solidFill>
                <a:latin typeface="Roboto"/>
                <a:ea typeface="Roboto"/>
                <a:cs typeface="Roboto"/>
                <a:sym typeface="Roboto"/>
              </a:rPr>
              <a:t>working on, and try to show trends </a:t>
            </a:r>
            <a:br>
              <a:rPr lang="en" sz="1200">
                <a:solidFill>
                  <a:srgbClr val="BAC3D3"/>
                </a:solidFill>
                <a:latin typeface="Roboto"/>
                <a:ea typeface="Roboto"/>
                <a:cs typeface="Roboto"/>
                <a:sym typeface="Roboto"/>
              </a:rPr>
            </a:br>
            <a:r>
              <a:rPr lang="en" sz="1200">
                <a:solidFill>
                  <a:srgbClr val="BAC3D3"/>
                </a:solidFill>
                <a:latin typeface="Roboto"/>
                <a:ea typeface="Roboto"/>
                <a:cs typeface="Roboto"/>
                <a:sym typeface="Roboto"/>
              </a:rPr>
              <a:t>and goals for the next quarter.</a:t>
            </a:r>
            <a:endParaRPr sz="1200">
              <a:solidFill>
                <a:srgbClr val="BAC3D3"/>
              </a:solidFill>
              <a:latin typeface="Roboto"/>
              <a:ea typeface="Roboto"/>
              <a:cs typeface="Roboto"/>
              <a:sym typeface="Roboto"/>
            </a:endParaRPr>
          </a:p>
          <a:p>
            <a:pPr indent="0" lvl="0" marL="0" rtl="0" algn="l">
              <a:lnSpc>
                <a:spcPct val="115000"/>
              </a:lnSpc>
              <a:spcBef>
                <a:spcPts val="1000"/>
              </a:spcBef>
              <a:spcAft>
                <a:spcPts val="1000"/>
              </a:spcAft>
              <a:buNone/>
            </a:pPr>
            <a:r>
              <a:rPr lang="en" sz="1200">
                <a:solidFill>
                  <a:srgbClr val="BAC3D3"/>
                </a:solidFill>
                <a:latin typeface="Roboto"/>
                <a:ea typeface="Roboto"/>
                <a:cs typeface="Roboto"/>
                <a:sym typeface="Roboto"/>
              </a:rPr>
              <a:t>Good luck!  </a:t>
            </a:r>
            <a:endParaRPr sz="1200">
              <a:solidFill>
                <a:srgbClr val="BAC3D3"/>
              </a:solidFill>
              <a:latin typeface="Roboto"/>
              <a:ea typeface="Roboto"/>
              <a:cs typeface="Roboto"/>
              <a:sym typeface="Roboto"/>
            </a:endParaRPr>
          </a:p>
        </p:txBody>
      </p:sp>
      <p:pic>
        <p:nvPicPr>
          <p:cNvPr id="108" name="Google Shape;108;p26" title="Signature.png"/>
          <p:cNvPicPr preferRelativeResize="0"/>
          <p:nvPr/>
        </p:nvPicPr>
        <p:blipFill>
          <a:blip r:embed="rId3">
            <a:alphaModFix/>
          </a:blip>
          <a:stretch>
            <a:fillRect/>
          </a:stretch>
        </p:blipFill>
        <p:spPr>
          <a:xfrm>
            <a:off x="5306225" y="4115025"/>
            <a:ext cx="1505882" cy="37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7"/>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114" name="Google Shape;114;p27"/>
          <p:cNvSpPr txBox="1"/>
          <p:nvPr/>
        </p:nvSpPr>
        <p:spPr>
          <a:xfrm>
            <a:off x="457200" y="342325"/>
            <a:ext cx="3375000" cy="617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 Q2 UPDATE</a:t>
            </a:r>
            <a:endParaRPr sz="700">
              <a:solidFill>
                <a:srgbClr val="8898A8"/>
              </a:solidFill>
              <a:latin typeface="Roboto Medium"/>
              <a:ea typeface="Roboto Medium"/>
              <a:cs typeface="Roboto Medium"/>
              <a:sym typeface="Roboto Medium"/>
            </a:endParaRPr>
          </a:p>
          <a:p>
            <a:pPr indent="0" lvl="0" marL="0" rtl="0" algn="l">
              <a:spcBef>
                <a:spcPts val="1000"/>
              </a:spcBef>
              <a:spcAft>
                <a:spcPts val="1000"/>
              </a:spcAft>
              <a:buClr>
                <a:srgbClr val="1E2533"/>
              </a:buClr>
              <a:buSzPts val="1100"/>
              <a:buFont typeface="Arial"/>
              <a:buNone/>
            </a:pPr>
            <a:r>
              <a:rPr lang="en" sz="2400">
                <a:solidFill>
                  <a:schemeClr val="dk1"/>
                </a:solidFill>
                <a:latin typeface="Outfit SemiBold"/>
                <a:ea typeface="Outfit SemiBold"/>
                <a:cs typeface="Outfit SemiBold"/>
                <a:sym typeface="Outfit SemiBold"/>
              </a:rPr>
              <a:t>Key Investments </a:t>
            </a:r>
            <a:endParaRPr sz="700">
              <a:solidFill>
                <a:srgbClr val="8898A8"/>
              </a:solidFill>
              <a:latin typeface="Roboto Medium"/>
              <a:ea typeface="Roboto Medium"/>
              <a:cs typeface="Roboto Medium"/>
              <a:sym typeface="Roboto Medium"/>
            </a:endParaRPr>
          </a:p>
        </p:txBody>
      </p:sp>
      <p:graphicFrame>
        <p:nvGraphicFramePr>
          <p:cNvPr id="115" name="Google Shape;115;p27"/>
          <p:cNvGraphicFramePr/>
          <p:nvPr/>
        </p:nvGraphicFramePr>
        <p:xfrm>
          <a:off x="457200" y="1611275"/>
          <a:ext cx="3000000" cy="3000000"/>
        </p:xfrm>
        <a:graphic>
          <a:graphicData uri="http://schemas.openxmlformats.org/drawingml/2006/table">
            <a:tbl>
              <a:tblPr>
                <a:noFill/>
                <a:tableStyleId>{F61E0B18-13D9-44CC-B7DF-A1EB6368F6F8}</a:tableStyleId>
              </a:tblPr>
              <a:tblGrid>
                <a:gridCol w="1294625"/>
                <a:gridCol w="847525"/>
                <a:gridCol w="836475"/>
                <a:gridCol w="1095575"/>
              </a:tblGrid>
              <a:tr h="319925">
                <a:tc>
                  <a:txBody>
                    <a:bodyPr/>
                    <a:lstStyle/>
                    <a:p>
                      <a:pPr indent="0" lvl="0" marL="0" rtl="0" algn="l">
                        <a:spcBef>
                          <a:spcPts val="0"/>
                        </a:spcBef>
                        <a:spcAft>
                          <a:spcPts val="0"/>
                        </a:spcAft>
                        <a:buNone/>
                      </a:pPr>
                      <a:r>
                        <a:rPr lang="en" sz="1000">
                          <a:solidFill>
                            <a:schemeClr val="dk1"/>
                          </a:solidFill>
                          <a:latin typeface="Outfit SemiBold"/>
                          <a:ea typeface="Outfit SemiBold"/>
                          <a:cs typeface="Outfit SemiBold"/>
                          <a:sym typeface="Outfit SemiBold"/>
                        </a:rPr>
                        <a:t>Project</a:t>
                      </a:r>
                      <a:endParaRPr sz="1000">
                        <a:solidFill>
                          <a:schemeClr val="dk1"/>
                        </a:solidFill>
                        <a:latin typeface="Outfit SemiBold"/>
                        <a:ea typeface="Outfit SemiBold"/>
                        <a:cs typeface="Outfit SemiBold"/>
                        <a:sym typeface="Outfit SemiBold"/>
                      </a:endParaRPr>
                    </a:p>
                  </a:txBody>
                  <a:tcPr marT="0" marB="0" marR="91425"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Outfit SemiBold"/>
                          <a:ea typeface="Outfit SemiBold"/>
                          <a:cs typeface="Outfit SemiBold"/>
                          <a:sym typeface="Outfit SemiBold"/>
                        </a:rPr>
                        <a:t>Q1 Cost</a:t>
                      </a:r>
                      <a:endParaRPr sz="1000">
                        <a:solidFill>
                          <a:schemeClr val="dk1"/>
                        </a:solidFill>
                        <a:latin typeface="Outfit SemiBold"/>
                        <a:ea typeface="Outfit SemiBold"/>
                        <a:cs typeface="Outfit SemiBold"/>
                        <a:sym typeface="Outfit SemiBold"/>
                      </a:endParaRPr>
                    </a:p>
                  </a:txBody>
                  <a:tcPr marT="0"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Outfit SemiBold"/>
                          <a:ea typeface="Outfit SemiBold"/>
                          <a:cs typeface="Outfit SemiBold"/>
                          <a:sym typeface="Outfit SemiBold"/>
                        </a:rPr>
                        <a:t>Headcount</a:t>
                      </a:r>
                      <a:endParaRPr sz="1000">
                        <a:solidFill>
                          <a:schemeClr val="dk1"/>
                        </a:solidFill>
                        <a:latin typeface="Outfit SemiBold"/>
                        <a:ea typeface="Outfit SemiBold"/>
                        <a:cs typeface="Outfit SemiBold"/>
                        <a:sym typeface="Outfit SemiBold"/>
                      </a:endParaRPr>
                    </a:p>
                  </a:txBody>
                  <a:tcPr marT="0" marB="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Outfit SemiBold"/>
                          <a:ea typeface="Outfit SemiBold"/>
                          <a:cs typeface="Outfit SemiBold"/>
                          <a:sym typeface="Outfit SemiBold"/>
                        </a:rPr>
                        <a:t>Status</a:t>
                      </a:r>
                      <a:endParaRPr sz="1000">
                        <a:solidFill>
                          <a:schemeClr val="dk1"/>
                        </a:solidFill>
                        <a:latin typeface="Outfit SemiBold"/>
                        <a:ea typeface="Outfit SemiBold"/>
                        <a:cs typeface="Outfit SemiBold"/>
                        <a:sym typeface="Outfit SemiBold"/>
                      </a:endParaRPr>
                    </a:p>
                  </a:txBody>
                  <a:tcPr marT="0" marB="0" marR="0"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491175">
                <a:tc>
                  <a:txBody>
                    <a:bodyPr/>
                    <a:lstStyle/>
                    <a:p>
                      <a:pPr indent="0" lvl="0" marL="0" rtl="0" algn="l">
                        <a:spcBef>
                          <a:spcPts val="0"/>
                        </a:spcBef>
                        <a:spcAft>
                          <a:spcPts val="0"/>
                        </a:spcAft>
                        <a:buNone/>
                      </a:pPr>
                      <a:r>
                        <a:rPr lang="en" sz="800">
                          <a:solidFill>
                            <a:schemeClr val="dk2"/>
                          </a:solidFill>
                          <a:latin typeface="Roboto"/>
                          <a:ea typeface="Roboto"/>
                          <a:cs typeface="Roboto"/>
                          <a:sym typeface="Roboto"/>
                        </a:rPr>
                        <a:t>ABC-123 </a:t>
                      </a:r>
                      <a:br>
                        <a:rPr lang="en" sz="8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Client Reporting</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$415K</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8.3</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GA </a:t>
                      </a:r>
                      <a:r>
                        <a:rPr lang="en" sz="1200">
                          <a:solidFill>
                            <a:schemeClr val="accent5"/>
                          </a:solidFill>
                          <a:latin typeface="Roboto"/>
                          <a:ea typeface="Roboto"/>
                          <a:cs typeface="Roboto"/>
                          <a:sym typeface="Roboto"/>
                        </a:rPr>
                        <a:t>⏺</a:t>
                      </a:r>
                      <a:endParaRPr>
                        <a:solidFill>
                          <a:schemeClr val="accent5"/>
                        </a:solidFill>
                        <a:latin typeface="Roboto"/>
                        <a:ea typeface="Roboto"/>
                        <a:cs typeface="Roboto"/>
                        <a:sym typeface="Roboto"/>
                      </a:endParaRPr>
                    </a:p>
                  </a:txBody>
                  <a:tcPr marT="128000" marB="1280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r>
              <a:tr h="491175">
                <a:tc>
                  <a:txBody>
                    <a:bodyPr/>
                    <a:lstStyle/>
                    <a:p>
                      <a:pPr indent="0" lvl="0" marL="0" rtl="0" algn="l">
                        <a:spcBef>
                          <a:spcPts val="0"/>
                        </a:spcBef>
                        <a:spcAft>
                          <a:spcPts val="0"/>
                        </a:spcAft>
                        <a:buNone/>
                      </a:pPr>
                      <a:r>
                        <a:rPr lang="en" sz="800">
                          <a:solidFill>
                            <a:schemeClr val="dk2"/>
                          </a:solidFill>
                          <a:latin typeface="Roboto"/>
                          <a:ea typeface="Roboto"/>
                          <a:cs typeface="Roboto"/>
                          <a:sym typeface="Roboto"/>
                        </a:rPr>
                        <a:t>ABC-244 </a:t>
                      </a:r>
                      <a:br>
                        <a:rPr lang="en" sz="8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Platform Scale</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$397K</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10.8 </a:t>
                      </a:r>
                      <a:r>
                        <a:rPr b="1" lang="en" sz="1200">
                          <a:solidFill>
                            <a:schemeClr val="accent1"/>
                          </a:solidFill>
                          <a:latin typeface="Roboto"/>
                          <a:ea typeface="Roboto"/>
                          <a:cs typeface="Roboto"/>
                          <a:sym typeface="Roboto"/>
                        </a:rPr>
                        <a:t>↑</a:t>
                      </a:r>
                      <a:endParaRPr b="1">
                        <a:solidFill>
                          <a:schemeClr val="accent1"/>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On Track </a:t>
                      </a:r>
                      <a:r>
                        <a:rPr lang="en" sz="1200">
                          <a:solidFill>
                            <a:schemeClr val="accent5"/>
                          </a:solidFill>
                          <a:latin typeface="Roboto"/>
                          <a:ea typeface="Roboto"/>
                          <a:cs typeface="Roboto"/>
                          <a:sym typeface="Roboto"/>
                        </a:rPr>
                        <a:t>⏺</a:t>
                      </a:r>
                      <a:endParaRPr>
                        <a:solidFill>
                          <a:schemeClr val="dk2"/>
                        </a:solidFill>
                        <a:latin typeface="Roboto"/>
                        <a:ea typeface="Roboto"/>
                        <a:cs typeface="Roboto"/>
                        <a:sym typeface="Roboto"/>
                      </a:endParaRPr>
                    </a:p>
                  </a:txBody>
                  <a:tcPr marT="128000" marB="1280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r>
              <a:tr h="491175">
                <a:tc>
                  <a:txBody>
                    <a:bodyPr/>
                    <a:lstStyle/>
                    <a:p>
                      <a:pPr indent="0" lvl="0" marL="0" rtl="0" algn="l">
                        <a:spcBef>
                          <a:spcPts val="0"/>
                        </a:spcBef>
                        <a:spcAft>
                          <a:spcPts val="0"/>
                        </a:spcAft>
                        <a:buNone/>
                      </a:pPr>
                      <a:r>
                        <a:rPr lang="en" sz="800">
                          <a:solidFill>
                            <a:schemeClr val="dk2"/>
                          </a:solidFill>
                          <a:latin typeface="Roboto"/>
                          <a:ea typeface="Roboto"/>
                          <a:cs typeface="Roboto"/>
                          <a:sym typeface="Roboto"/>
                        </a:rPr>
                        <a:t>ABC-244 </a:t>
                      </a:r>
                      <a:br>
                        <a:rPr lang="en" sz="8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Integrations Suite</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$381K</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7.2 </a:t>
                      </a:r>
                      <a:r>
                        <a:rPr b="1" lang="en" sz="1200">
                          <a:solidFill>
                            <a:schemeClr val="accent1"/>
                          </a:solidFill>
                          <a:latin typeface="Roboto"/>
                          <a:ea typeface="Roboto"/>
                          <a:cs typeface="Roboto"/>
                          <a:sym typeface="Roboto"/>
                        </a:rPr>
                        <a:t>↓</a:t>
                      </a:r>
                      <a:endParaRPr b="1">
                        <a:solidFill>
                          <a:schemeClr val="accent1"/>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At Risk </a:t>
                      </a:r>
                      <a:r>
                        <a:rPr lang="en" sz="1200">
                          <a:solidFill>
                            <a:schemeClr val="accent4"/>
                          </a:solidFill>
                          <a:latin typeface="Roboto"/>
                          <a:ea typeface="Roboto"/>
                          <a:cs typeface="Roboto"/>
                          <a:sym typeface="Roboto"/>
                        </a:rPr>
                        <a:t>⏺</a:t>
                      </a:r>
                      <a:endParaRPr>
                        <a:solidFill>
                          <a:schemeClr val="accent4"/>
                        </a:solidFill>
                        <a:latin typeface="Roboto"/>
                        <a:ea typeface="Roboto"/>
                        <a:cs typeface="Roboto"/>
                        <a:sym typeface="Roboto"/>
                      </a:endParaRPr>
                    </a:p>
                  </a:txBody>
                  <a:tcPr marT="128000" marB="1280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r>
              <a:tr h="491175">
                <a:tc>
                  <a:txBody>
                    <a:bodyPr/>
                    <a:lstStyle/>
                    <a:p>
                      <a:pPr indent="0" lvl="0" marL="0" rtl="0" algn="l">
                        <a:spcBef>
                          <a:spcPts val="0"/>
                        </a:spcBef>
                        <a:spcAft>
                          <a:spcPts val="0"/>
                        </a:spcAft>
                        <a:buNone/>
                      </a:pPr>
                      <a:r>
                        <a:rPr lang="en" sz="800">
                          <a:solidFill>
                            <a:schemeClr val="dk2"/>
                          </a:solidFill>
                          <a:latin typeface="Roboto"/>
                          <a:ea typeface="Roboto"/>
                          <a:cs typeface="Roboto"/>
                          <a:sym typeface="Roboto"/>
                        </a:rPr>
                        <a:t>ABC-244 </a:t>
                      </a:r>
                      <a:br>
                        <a:rPr lang="en" sz="8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Platform Infra</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$294K</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5.5</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On Track </a:t>
                      </a:r>
                      <a:r>
                        <a:rPr lang="en" sz="1200">
                          <a:solidFill>
                            <a:schemeClr val="accent5"/>
                          </a:solidFill>
                          <a:latin typeface="Roboto"/>
                          <a:ea typeface="Roboto"/>
                          <a:cs typeface="Roboto"/>
                          <a:sym typeface="Roboto"/>
                        </a:rPr>
                        <a:t>⏺</a:t>
                      </a:r>
                      <a:endParaRPr>
                        <a:solidFill>
                          <a:schemeClr val="dk2"/>
                        </a:solidFill>
                        <a:latin typeface="Roboto"/>
                        <a:ea typeface="Roboto"/>
                        <a:cs typeface="Roboto"/>
                        <a:sym typeface="Roboto"/>
                      </a:endParaRPr>
                    </a:p>
                  </a:txBody>
                  <a:tcPr marT="128000" marB="1280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r>
              <a:tr h="491175">
                <a:tc>
                  <a:txBody>
                    <a:bodyPr/>
                    <a:lstStyle/>
                    <a:p>
                      <a:pPr indent="0" lvl="0" marL="0" rtl="0" algn="l">
                        <a:spcBef>
                          <a:spcPts val="0"/>
                        </a:spcBef>
                        <a:spcAft>
                          <a:spcPts val="0"/>
                        </a:spcAft>
                        <a:buNone/>
                      </a:pPr>
                      <a:r>
                        <a:rPr lang="en" sz="800">
                          <a:solidFill>
                            <a:schemeClr val="dk2"/>
                          </a:solidFill>
                          <a:latin typeface="Roboto"/>
                          <a:ea typeface="Roboto"/>
                          <a:cs typeface="Roboto"/>
                          <a:sym typeface="Roboto"/>
                        </a:rPr>
                        <a:t>ABC-244 </a:t>
                      </a:r>
                      <a:br>
                        <a:rPr lang="en" sz="8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Platform Scale</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$526K</a:t>
                      </a:r>
                      <a:endParaRPr>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14.1</a:t>
                      </a:r>
                      <a:r>
                        <a:rPr b="1" lang="en" sz="1200">
                          <a:solidFill>
                            <a:schemeClr val="accent1"/>
                          </a:solidFill>
                          <a:latin typeface="Roboto"/>
                          <a:ea typeface="Roboto"/>
                          <a:cs typeface="Roboto"/>
                          <a:sym typeface="Roboto"/>
                        </a:rPr>
                        <a:t>↑↑</a:t>
                      </a:r>
                      <a:endParaRPr b="1">
                        <a:solidFill>
                          <a:schemeClr val="dk2"/>
                        </a:solidFill>
                        <a:latin typeface="Roboto"/>
                        <a:ea typeface="Roboto"/>
                        <a:cs typeface="Roboto"/>
                        <a:sym typeface="Roboto"/>
                      </a:endParaRPr>
                    </a:p>
                  </a:txBody>
                  <a:tcPr marT="128000" marB="1280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Beta </a:t>
                      </a:r>
                      <a:r>
                        <a:rPr lang="en" sz="1200">
                          <a:solidFill>
                            <a:schemeClr val="accent5"/>
                          </a:solidFill>
                          <a:latin typeface="Roboto"/>
                          <a:ea typeface="Roboto"/>
                          <a:cs typeface="Roboto"/>
                          <a:sym typeface="Roboto"/>
                        </a:rPr>
                        <a:t>⏺</a:t>
                      </a:r>
                      <a:endParaRPr>
                        <a:solidFill>
                          <a:schemeClr val="dk2"/>
                        </a:solidFill>
                        <a:latin typeface="Roboto"/>
                        <a:ea typeface="Roboto"/>
                        <a:cs typeface="Roboto"/>
                        <a:sym typeface="Roboto"/>
                      </a:endParaRPr>
                    </a:p>
                  </a:txBody>
                  <a:tcPr marT="128000" marB="1280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116" name="Google Shape;116;p27"/>
          <p:cNvGraphicFramePr/>
          <p:nvPr/>
        </p:nvGraphicFramePr>
        <p:xfrm>
          <a:off x="5306225" y="1611300"/>
          <a:ext cx="3000000" cy="3000000"/>
        </p:xfrm>
        <a:graphic>
          <a:graphicData uri="http://schemas.openxmlformats.org/drawingml/2006/table">
            <a:tbl>
              <a:tblPr>
                <a:noFill/>
                <a:tableStyleId>{F61E0B18-13D9-44CC-B7DF-A1EB6368F6F8}</a:tableStyleId>
              </a:tblPr>
              <a:tblGrid>
                <a:gridCol w="725800"/>
                <a:gridCol w="840850"/>
                <a:gridCol w="1808350"/>
              </a:tblGrid>
              <a:tr h="319900">
                <a:tc>
                  <a:txBody>
                    <a:bodyPr/>
                    <a:lstStyle/>
                    <a:p>
                      <a:pPr indent="0" lvl="0" marL="0" rtl="0" algn="l">
                        <a:spcBef>
                          <a:spcPts val="0"/>
                        </a:spcBef>
                        <a:spcAft>
                          <a:spcPts val="0"/>
                        </a:spcAft>
                        <a:buNone/>
                      </a:pPr>
                      <a:r>
                        <a:rPr lang="en" sz="1000">
                          <a:solidFill>
                            <a:schemeClr val="dk1"/>
                          </a:solidFill>
                          <a:latin typeface="Outfit SemiBold"/>
                          <a:ea typeface="Outfit SemiBold"/>
                          <a:cs typeface="Outfit SemiBold"/>
                          <a:sym typeface="Outfit SemiBold"/>
                        </a:rPr>
                        <a:t>Project</a:t>
                      </a:r>
                      <a:endParaRPr/>
                    </a:p>
                  </a:txBody>
                  <a:tcPr marT="0" marB="0" marR="91425"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Outfit SemiBold"/>
                          <a:ea typeface="Outfit SemiBold"/>
                          <a:cs typeface="Outfit SemiBold"/>
                          <a:sym typeface="Outfit SemiBold"/>
                        </a:rPr>
                        <a:t>Inv. Type</a:t>
                      </a:r>
                      <a:endParaRPr/>
                    </a:p>
                  </a:txBody>
                  <a:tcPr marT="0" marB="0" marR="91425"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latin typeface="Outfit SemiBold"/>
                          <a:ea typeface="Outfit SemiBold"/>
                          <a:cs typeface="Outfit SemiBold"/>
                          <a:sym typeface="Outfit SemiBold"/>
                        </a:rPr>
                        <a:t>Description</a:t>
                      </a:r>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450525">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CDF-456</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New</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Client Onboarding Platform</a:t>
                      </a:r>
                      <a:endParaRPr sz="1000">
                        <a:solidFill>
                          <a:schemeClr val="dk2"/>
                        </a:solidFill>
                        <a:latin typeface="Roboto"/>
                        <a:ea typeface="Roboto"/>
                        <a:cs typeface="Roboto"/>
                        <a:sym typeface="Roboto"/>
                      </a:endParaRPr>
                    </a:p>
                  </a:txBody>
                  <a:tcPr marT="146300" marB="1463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r>
              <a:tr h="504550">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ARG-991</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DevEx</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Employee Performance Dashboard</a:t>
                      </a:r>
                      <a:endParaRPr sz="1000">
                        <a:solidFill>
                          <a:schemeClr val="dk2"/>
                        </a:solidFill>
                        <a:latin typeface="Roboto"/>
                        <a:ea typeface="Roboto"/>
                        <a:cs typeface="Roboto"/>
                        <a:sym typeface="Roboto"/>
                      </a:endParaRPr>
                    </a:p>
                  </a:txBody>
                  <a:tcPr marT="146300" marB="1463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r>
              <a:tr h="450525">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PRJ-15</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KTLO</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Project Management Suite</a:t>
                      </a:r>
                      <a:endParaRPr sz="1000">
                        <a:solidFill>
                          <a:schemeClr val="dk2"/>
                        </a:solidFill>
                        <a:latin typeface="Roboto"/>
                        <a:ea typeface="Roboto"/>
                        <a:cs typeface="Roboto"/>
                        <a:sym typeface="Roboto"/>
                      </a:endParaRPr>
                    </a:p>
                  </a:txBody>
                  <a:tcPr marT="146300" marB="1463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r>
              <a:tr h="504550">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ICD-660</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New</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Customer Support </a:t>
                      </a:r>
                      <a:br>
                        <a:rPr lang="en" sz="10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Automation Tool</a:t>
                      </a:r>
                      <a:endParaRPr sz="1000">
                        <a:solidFill>
                          <a:schemeClr val="dk2"/>
                        </a:solidFill>
                        <a:latin typeface="Roboto"/>
                        <a:ea typeface="Roboto"/>
                        <a:cs typeface="Roboto"/>
                        <a:sym typeface="Roboto"/>
                      </a:endParaRPr>
                    </a:p>
                  </a:txBody>
                  <a:tcPr marT="146300" marB="1463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r>
              <a:tr h="504550">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UIS-331</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New</a:t>
                      </a:r>
                      <a:endParaRPr sz="1000">
                        <a:solidFill>
                          <a:schemeClr val="dk2"/>
                        </a:solidFill>
                        <a:latin typeface="Roboto"/>
                        <a:ea typeface="Roboto"/>
                        <a:cs typeface="Roboto"/>
                        <a:sym typeface="Roboto"/>
                      </a:endParaRPr>
                    </a:p>
                  </a:txBody>
                  <a:tcPr marT="146300" marB="146300" marR="91425"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Document Collaboration Platform</a:t>
                      </a:r>
                      <a:endParaRPr sz="1000">
                        <a:solidFill>
                          <a:schemeClr val="dk2"/>
                        </a:solidFill>
                        <a:latin typeface="Roboto"/>
                        <a:ea typeface="Roboto"/>
                        <a:cs typeface="Roboto"/>
                        <a:sym typeface="Roboto"/>
                      </a:endParaRPr>
                    </a:p>
                  </a:txBody>
                  <a:tcPr marT="146300" marB="14630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17" name="Google Shape;117;p27"/>
          <p:cNvSpPr/>
          <p:nvPr/>
        </p:nvSpPr>
        <p:spPr>
          <a:xfrm>
            <a:off x="457200" y="1158250"/>
            <a:ext cx="1473900" cy="266400"/>
          </a:xfrm>
          <a:prstGeom prst="roundRect">
            <a:avLst>
              <a:gd fmla="val 50000" name="adj"/>
            </a:avLst>
          </a:prstGeom>
          <a:solidFill>
            <a:srgbClr val="DDE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utfit SemiBold"/>
                <a:ea typeface="Outfit SemiBold"/>
                <a:cs typeface="Outfit SemiBold"/>
                <a:sym typeface="Outfit SemiBold"/>
              </a:rPr>
              <a:t>Q2 Projects</a:t>
            </a:r>
            <a:endParaRPr sz="1200">
              <a:latin typeface="Roboto"/>
              <a:ea typeface="Roboto"/>
              <a:cs typeface="Roboto"/>
              <a:sym typeface="Roboto"/>
            </a:endParaRPr>
          </a:p>
        </p:txBody>
      </p:sp>
      <p:sp>
        <p:nvSpPr>
          <p:cNvPr id="118" name="Google Shape;118;p27"/>
          <p:cNvSpPr/>
          <p:nvPr/>
        </p:nvSpPr>
        <p:spPr>
          <a:xfrm>
            <a:off x="5306225" y="1158250"/>
            <a:ext cx="1473900" cy="266400"/>
          </a:xfrm>
          <a:prstGeom prst="roundRect">
            <a:avLst>
              <a:gd fmla="val 50000" name="adj"/>
            </a:avLst>
          </a:prstGeom>
          <a:solidFill>
            <a:srgbClr val="C3F1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utfit SemiBold"/>
                <a:ea typeface="Outfit SemiBold"/>
                <a:cs typeface="Outfit SemiBold"/>
                <a:sym typeface="Outfit SemiBold"/>
              </a:rPr>
              <a:t>Q3 Focus Areas</a:t>
            </a:r>
            <a:endParaRPr sz="1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8"/>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124" name="Google Shape;124;p28"/>
          <p:cNvSpPr txBox="1"/>
          <p:nvPr/>
        </p:nvSpPr>
        <p:spPr>
          <a:xfrm>
            <a:off x="457200" y="331000"/>
            <a:ext cx="3375000" cy="68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 Q2 UPDATE</a:t>
            </a:r>
            <a:endParaRPr sz="700">
              <a:solidFill>
                <a:srgbClr val="8898A8"/>
              </a:solidFill>
              <a:latin typeface="Roboto Medium"/>
              <a:ea typeface="Roboto Medium"/>
              <a:cs typeface="Roboto Medium"/>
              <a:sym typeface="Roboto Medium"/>
            </a:endParaRPr>
          </a:p>
          <a:p>
            <a:pPr indent="0" lvl="0" marL="0" rtl="0" algn="l">
              <a:spcBef>
                <a:spcPts val="1000"/>
              </a:spcBef>
              <a:spcAft>
                <a:spcPts val="1000"/>
              </a:spcAft>
              <a:buClr>
                <a:srgbClr val="1E2533"/>
              </a:buClr>
              <a:buSzPts val="1100"/>
              <a:buFont typeface="Arial"/>
              <a:buNone/>
            </a:pPr>
            <a:r>
              <a:rPr lang="en" sz="2400">
                <a:solidFill>
                  <a:schemeClr val="dk1"/>
                </a:solidFill>
                <a:latin typeface="Outfit SemiBold"/>
                <a:ea typeface="Outfit SemiBold"/>
                <a:cs typeface="Outfit SemiBold"/>
                <a:sym typeface="Outfit SemiBold"/>
              </a:rPr>
              <a:t>Executive Summary</a:t>
            </a:r>
            <a:endParaRPr sz="700">
              <a:solidFill>
                <a:srgbClr val="8898A8"/>
              </a:solidFill>
              <a:latin typeface="Roboto Medium"/>
              <a:ea typeface="Roboto Medium"/>
              <a:cs typeface="Roboto Medium"/>
              <a:sym typeface="Roboto Medium"/>
            </a:endParaRPr>
          </a:p>
        </p:txBody>
      </p:sp>
      <p:sp>
        <p:nvSpPr>
          <p:cNvPr id="125" name="Google Shape;125;p28"/>
          <p:cNvSpPr txBox="1"/>
          <p:nvPr/>
        </p:nvSpPr>
        <p:spPr>
          <a:xfrm>
            <a:off x="4612500" y="331000"/>
            <a:ext cx="40743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2"/>
                </a:solidFill>
                <a:latin typeface="Roboto"/>
                <a:ea typeface="Roboto"/>
                <a:cs typeface="Roboto"/>
                <a:sym typeface="Roboto"/>
              </a:rPr>
              <a:t>R&amp;D is making strong progress toward our strategic goals, particularly in cloud migration, product innovation, and cybersecurity, while staying focused on managing risks related to AI and regulatory changes.</a:t>
            </a:r>
            <a:endParaRPr/>
          </a:p>
        </p:txBody>
      </p:sp>
      <p:sp>
        <p:nvSpPr>
          <p:cNvPr id="126" name="Google Shape;126;p28"/>
          <p:cNvSpPr txBox="1"/>
          <p:nvPr/>
        </p:nvSpPr>
        <p:spPr>
          <a:xfrm>
            <a:off x="5311775" y="2251875"/>
            <a:ext cx="3375000" cy="1934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000">
                <a:solidFill>
                  <a:schemeClr val="dk1"/>
                </a:solidFill>
                <a:latin typeface="Outfit SemiBold"/>
                <a:ea typeface="Outfit SemiBold"/>
                <a:cs typeface="Outfit SemiBold"/>
                <a:sym typeface="Outfit SemiBold"/>
              </a:rPr>
              <a:t>Key Initiatives &amp; Progress</a:t>
            </a:r>
            <a:endParaRPr sz="1000">
              <a:solidFill>
                <a:schemeClr val="dk1"/>
              </a:solidFill>
              <a:latin typeface="Outfit SemiBold"/>
              <a:ea typeface="Outfit SemiBold"/>
              <a:cs typeface="Outfit SemiBold"/>
              <a:sym typeface="Outfit SemiBold"/>
            </a:endParaRPr>
          </a:p>
          <a:p>
            <a:pPr indent="0" lvl="0" marL="0" rtl="0" algn="l">
              <a:lnSpc>
                <a:spcPct val="125000"/>
              </a:lnSpc>
              <a:spcBef>
                <a:spcPts val="1000"/>
              </a:spcBef>
              <a:spcAft>
                <a:spcPts val="0"/>
              </a:spcAft>
              <a:buNone/>
            </a:pPr>
            <a:r>
              <a:rPr lang="en" sz="1000">
                <a:solidFill>
                  <a:schemeClr val="dk2"/>
                </a:solidFill>
                <a:latin typeface="Roboto"/>
                <a:ea typeface="Roboto"/>
                <a:cs typeface="Roboto"/>
                <a:sym typeface="Roboto"/>
              </a:rPr>
              <a:t>In Q2 w</a:t>
            </a:r>
            <a:r>
              <a:rPr lang="en" sz="1000">
                <a:solidFill>
                  <a:schemeClr val="dk2"/>
                </a:solidFill>
                <a:latin typeface="Roboto"/>
                <a:ea typeface="Roboto"/>
                <a:cs typeface="Roboto"/>
                <a:sym typeface="Roboto"/>
              </a:rPr>
              <a:t>e launched new AI-powered features that have received positive feedback from customers, with early adopters reporting a 15% increase in efficiency and a </a:t>
            </a:r>
            <a:r>
              <a:rPr b="1" lang="en" sz="1000">
                <a:solidFill>
                  <a:schemeClr val="dk2"/>
                </a:solidFill>
                <a:latin typeface="Roboto"/>
                <a:ea typeface="Roboto"/>
                <a:cs typeface="Roboto"/>
                <a:sym typeface="Roboto"/>
              </a:rPr>
              <a:t>9% improvement in customer satisfaction scores.</a:t>
            </a:r>
            <a:endParaRPr b="1" sz="1000">
              <a:solidFill>
                <a:schemeClr val="dk2"/>
              </a:solidFill>
              <a:latin typeface="Roboto"/>
              <a:ea typeface="Roboto"/>
              <a:cs typeface="Roboto"/>
              <a:sym typeface="Roboto"/>
            </a:endParaRPr>
          </a:p>
          <a:p>
            <a:pPr indent="0" lvl="0" marL="0" rtl="0" algn="l">
              <a:lnSpc>
                <a:spcPct val="125000"/>
              </a:lnSpc>
              <a:spcBef>
                <a:spcPts val="1000"/>
              </a:spcBef>
              <a:spcAft>
                <a:spcPts val="1000"/>
              </a:spcAft>
              <a:buNone/>
            </a:pPr>
            <a:r>
              <a:rPr lang="en" sz="1000">
                <a:solidFill>
                  <a:schemeClr val="dk2"/>
                </a:solidFill>
                <a:latin typeface="Roboto"/>
                <a:ea typeface="Roboto"/>
                <a:cs typeface="Roboto"/>
                <a:sym typeface="Roboto"/>
              </a:rPr>
              <a:t>Additionally w</a:t>
            </a:r>
            <a:r>
              <a:rPr lang="en" sz="1000">
                <a:solidFill>
                  <a:schemeClr val="dk2"/>
                </a:solidFill>
                <a:latin typeface="Roboto"/>
                <a:ea typeface="Roboto"/>
                <a:cs typeface="Roboto"/>
                <a:sym typeface="Roboto"/>
              </a:rPr>
              <a:t>e’ve made significant improvements to our developer experience, streamlining workflows and reducing friction, leading to a </a:t>
            </a:r>
            <a:r>
              <a:rPr b="1" lang="en" sz="1000">
                <a:solidFill>
                  <a:schemeClr val="dk2"/>
                </a:solidFill>
                <a:latin typeface="Roboto"/>
                <a:ea typeface="Roboto"/>
                <a:cs typeface="Roboto"/>
                <a:sym typeface="Roboto"/>
              </a:rPr>
              <a:t>20% increase in team productivity</a:t>
            </a:r>
            <a:r>
              <a:rPr lang="en" sz="1000">
                <a:solidFill>
                  <a:schemeClr val="dk2"/>
                </a:solidFill>
                <a:latin typeface="Roboto"/>
                <a:ea typeface="Roboto"/>
                <a:cs typeface="Roboto"/>
                <a:sym typeface="Roboto"/>
              </a:rPr>
              <a:t> and a 24% reduction in development time for key features. </a:t>
            </a:r>
            <a:endParaRPr/>
          </a:p>
        </p:txBody>
      </p:sp>
      <p:sp>
        <p:nvSpPr>
          <p:cNvPr id="127" name="Google Shape;127;p28"/>
          <p:cNvSpPr txBox="1"/>
          <p:nvPr/>
        </p:nvSpPr>
        <p:spPr>
          <a:xfrm>
            <a:off x="456925" y="2234925"/>
            <a:ext cx="2682000" cy="1954800"/>
          </a:xfrm>
          <a:prstGeom prst="rect">
            <a:avLst/>
          </a:prstGeom>
          <a:noFill/>
          <a:ln>
            <a:noFill/>
          </a:ln>
        </p:spPr>
        <p:txBody>
          <a:bodyPr anchorCtr="0" anchor="t" bIns="0" lIns="0" spcFirstLastPara="1" rIns="274300" wrap="square" tIns="0">
            <a:spAutoFit/>
          </a:bodyPr>
          <a:lstStyle/>
          <a:p>
            <a:pPr indent="0" lvl="0" marL="0" rtl="0" algn="l">
              <a:lnSpc>
                <a:spcPct val="115000"/>
              </a:lnSpc>
              <a:spcBef>
                <a:spcPts val="0"/>
              </a:spcBef>
              <a:spcAft>
                <a:spcPts val="0"/>
              </a:spcAft>
              <a:buNone/>
            </a:pPr>
            <a:r>
              <a:rPr lang="en" sz="1000">
                <a:solidFill>
                  <a:schemeClr val="dk1"/>
                </a:solidFill>
                <a:latin typeface="Outfit SemiBold"/>
                <a:ea typeface="Outfit SemiBold"/>
                <a:cs typeface="Outfit SemiBold"/>
                <a:sym typeface="Outfit SemiBold"/>
              </a:rPr>
              <a:t>Strategic Priorities in </a:t>
            </a:r>
            <a:r>
              <a:rPr lang="en" sz="1000">
                <a:solidFill>
                  <a:schemeClr val="dk1"/>
                </a:solidFill>
                <a:latin typeface="Outfit SemiBold"/>
                <a:ea typeface="Outfit SemiBold"/>
                <a:cs typeface="Outfit SemiBold"/>
                <a:sym typeface="Outfit SemiBold"/>
              </a:rPr>
              <a:t>Q</a:t>
            </a:r>
            <a:r>
              <a:rPr lang="en" sz="1000">
                <a:solidFill>
                  <a:schemeClr val="dk1"/>
                </a:solidFill>
                <a:latin typeface="Outfit SemiBold"/>
                <a:ea typeface="Outfit SemiBold"/>
                <a:cs typeface="Outfit SemiBold"/>
                <a:sym typeface="Outfit SemiBold"/>
              </a:rPr>
              <a:t>3</a:t>
            </a:r>
            <a:endParaRPr sz="1000">
              <a:solidFill>
                <a:schemeClr val="dk1"/>
              </a:solidFill>
              <a:latin typeface="Outfit SemiBold"/>
              <a:ea typeface="Outfit SemiBold"/>
              <a:cs typeface="Outfit SemiBold"/>
              <a:sym typeface="Outfit SemiBold"/>
            </a:endParaRPr>
          </a:p>
          <a:p>
            <a:pPr indent="-154940" lvl="0" marL="13716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Continue progress on the cloud migration, with the goal of 100% transition by the end of Q4.</a:t>
            </a:r>
            <a:endParaRPr sz="1000">
              <a:solidFill>
                <a:schemeClr val="dk2"/>
              </a:solidFill>
              <a:latin typeface="Roboto"/>
              <a:ea typeface="Roboto"/>
              <a:cs typeface="Roboto"/>
              <a:sym typeface="Roboto"/>
            </a:endParaRPr>
          </a:p>
          <a:p>
            <a:pPr indent="-154940" lvl="0" marL="13716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Finalize and scale the AI product features across our core platforms.</a:t>
            </a:r>
            <a:endParaRPr sz="1000">
              <a:solidFill>
                <a:schemeClr val="dk2"/>
              </a:solidFill>
              <a:latin typeface="Roboto"/>
              <a:ea typeface="Roboto"/>
              <a:cs typeface="Roboto"/>
              <a:sym typeface="Roboto"/>
            </a:endParaRPr>
          </a:p>
          <a:p>
            <a:pPr indent="-154940" lvl="0" marL="137160" rtl="0" algn="l">
              <a:lnSpc>
                <a:spcPct val="115000"/>
              </a:lnSpc>
              <a:spcBef>
                <a:spcPts val="1000"/>
              </a:spcBef>
              <a:spcAft>
                <a:spcPts val="1000"/>
              </a:spcAft>
              <a:buClr>
                <a:schemeClr val="dk2"/>
              </a:buClr>
              <a:buSzPts val="1000"/>
              <a:buFont typeface="Roboto"/>
              <a:buChar char="●"/>
            </a:pPr>
            <a:r>
              <a:rPr lang="en" sz="1000">
                <a:solidFill>
                  <a:schemeClr val="dk2"/>
                </a:solidFill>
                <a:latin typeface="Roboto"/>
                <a:ea typeface="Roboto"/>
                <a:cs typeface="Roboto"/>
                <a:sym typeface="Roboto"/>
              </a:rPr>
              <a:t>Enhance our data analytics capabilities to support better decision-making across the business. </a:t>
            </a:r>
            <a:endParaRPr b="1" sz="1000">
              <a:solidFill>
                <a:schemeClr val="dk2"/>
              </a:solidFill>
              <a:latin typeface="Roboto"/>
              <a:ea typeface="Roboto"/>
              <a:cs typeface="Roboto"/>
              <a:sym typeface="Roboto"/>
            </a:endParaRPr>
          </a:p>
        </p:txBody>
      </p:sp>
      <p:sp>
        <p:nvSpPr>
          <p:cNvPr id="128" name="Google Shape;128;p28"/>
          <p:cNvSpPr txBox="1"/>
          <p:nvPr/>
        </p:nvSpPr>
        <p:spPr>
          <a:xfrm>
            <a:off x="3048350" y="2234925"/>
            <a:ext cx="1988700" cy="1118400"/>
          </a:xfrm>
          <a:prstGeom prst="rect">
            <a:avLst/>
          </a:prstGeom>
          <a:noFill/>
          <a:ln>
            <a:noFill/>
          </a:ln>
        </p:spPr>
        <p:txBody>
          <a:bodyPr anchorCtr="0" anchor="t" bIns="0" lIns="0" spcFirstLastPara="1" rIns="182875" wrap="square" tIns="0">
            <a:spAutoFit/>
          </a:bodyPr>
          <a:lstStyle/>
          <a:p>
            <a:pPr indent="0" lvl="0" marL="0" rtl="0" algn="l">
              <a:lnSpc>
                <a:spcPct val="115000"/>
              </a:lnSpc>
              <a:spcBef>
                <a:spcPts val="0"/>
              </a:spcBef>
              <a:spcAft>
                <a:spcPts val="0"/>
              </a:spcAft>
              <a:buNone/>
            </a:pPr>
            <a:r>
              <a:rPr lang="en" sz="1000">
                <a:solidFill>
                  <a:schemeClr val="dk1"/>
                </a:solidFill>
                <a:latin typeface="Outfit SemiBold"/>
                <a:ea typeface="Outfit SemiBold"/>
                <a:cs typeface="Outfit SemiBold"/>
                <a:sym typeface="Outfit SemiBold"/>
              </a:rPr>
              <a:t>Team Updates &amp; Open Roles</a:t>
            </a:r>
            <a:endParaRPr sz="1000">
              <a:solidFill>
                <a:schemeClr val="dk1"/>
              </a:solidFill>
              <a:latin typeface="Outfit SemiBold"/>
              <a:ea typeface="Outfit SemiBold"/>
              <a:cs typeface="Outfit SemiBold"/>
              <a:sym typeface="Outfit SemiBold"/>
            </a:endParaRPr>
          </a:p>
          <a:p>
            <a:pPr indent="-154940" lvl="0" marL="13716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Headcount flat at 124, </a:t>
            </a:r>
            <a:br>
              <a:rPr lang="en" sz="10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with Q3 target of 130</a:t>
            </a:r>
            <a:endParaRPr sz="1000">
              <a:solidFill>
                <a:schemeClr val="dk2"/>
              </a:solidFill>
              <a:latin typeface="Roboto"/>
              <a:ea typeface="Roboto"/>
              <a:cs typeface="Roboto"/>
              <a:sym typeface="Roboto"/>
            </a:endParaRPr>
          </a:p>
          <a:p>
            <a:pPr indent="-154940" lvl="0" marL="137160" rtl="0" algn="l">
              <a:lnSpc>
                <a:spcPct val="115000"/>
              </a:lnSpc>
              <a:spcBef>
                <a:spcPts val="1000"/>
              </a:spcBef>
              <a:spcAft>
                <a:spcPts val="1000"/>
              </a:spcAft>
              <a:buClr>
                <a:schemeClr val="dk2"/>
              </a:buClr>
              <a:buSzPts val="1000"/>
              <a:buFont typeface="Roboto"/>
              <a:buChar char="●"/>
            </a:pPr>
            <a:r>
              <a:rPr lang="en" sz="1000">
                <a:solidFill>
                  <a:schemeClr val="dk2"/>
                </a:solidFill>
                <a:latin typeface="Roboto"/>
                <a:ea typeface="Roboto"/>
                <a:cs typeface="Roboto"/>
                <a:sym typeface="Roboto"/>
              </a:rPr>
              <a:t>5 open roles, w/ a Sr. group manager search under way</a:t>
            </a:r>
            <a:endParaRPr b="1" sz="1000">
              <a:solidFill>
                <a:schemeClr val="dk2"/>
              </a:solidFill>
              <a:latin typeface="Roboto"/>
              <a:ea typeface="Roboto"/>
              <a:cs typeface="Roboto"/>
              <a:sym typeface="Roboto"/>
            </a:endParaRPr>
          </a:p>
        </p:txBody>
      </p:sp>
      <p:sp>
        <p:nvSpPr>
          <p:cNvPr id="129" name="Google Shape;129;p28"/>
          <p:cNvSpPr/>
          <p:nvPr/>
        </p:nvSpPr>
        <p:spPr>
          <a:xfrm>
            <a:off x="457200" y="1485400"/>
            <a:ext cx="522000" cy="522000"/>
          </a:xfrm>
          <a:prstGeom prst="ellipse">
            <a:avLst/>
          </a:prstGeom>
          <a:solidFill>
            <a:srgbClr val="DDE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28"/>
          <p:cNvSpPr/>
          <p:nvPr/>
        </p:nvSpPr>
        <p:spPr>
          <a:xfrm>
            <a:off x="3048350" y="1485400"/>
            <a:ext cx="522000" cy="522000"/>
          </a:xfrm>
          <a:prstGeom prst="ellipse">
            <a:avLst/>
          </a:prstGeom>
          <a:solidFill>
            <a:srgbClr val="DDE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8"/>
          <p:cNvSpPr/>
          <p:nvPr/>
        </p:nvSpPr>
        <p:spPr>
          <a:xfrm>
            <a:off x="5311775" y="1485400"/>
            <a:ext cx="522000" cy="522000"/>
          </a:xfrm>
          <a:prstGeom prst="ellipse">
            <a:avLst/>
          </a:prstGeom>
          <a:solidFill>
            <a:srgbClr val="DDE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2" name="Google Shape;132;p28"/>
          <p:cNvPicPr preferRelativeResize="0"/>
          <p:nvPr/>
        </p:nvPicPr>
        <p:blipFill rotWithShape="1">
          <a:blip r:embed="rId3">
            <a:alphaModFix/>
          </a:blip>
          <a:srcRect b="0" l="0" r="0" t="0"/>
          <a:stretch/>
        </p:blipFill>
        <p:spPr>
          <a:xfrm>
            <a:off x="617614" y="1645818"/>
            <a:ext cx="201168" cy="201168"/>
          </a:xfrm>
          <a:prstGeom prst="rect">
            <a:avLst/>
          </a:prstGeom>
          <a:noFill/>
          <a:ln>
            <a:noFill/>
          </a:ln>
        </p:spPr>
      </p:pic>
      <p:pic>
        <p:nvPicPr>
          <p:cNvPr id="133" name="Google Shape;133;p28"/>
          <p:cNvPicPr preferRelativeResize="0"/>
          <p:nvPr/>
        </p:nvPicPr>
        <p:blipFill rotWithShape="1">
          <a:blip r:embed="rId4">
            <a:alphaModFix/>
          </a:blip>
          <a:srcRect b="0" l="0" r="0" t="0"/>
          <a:stretch/>
        </p:blipFill>
        <p:spPr>
          <a:xfrm>
            <a:off x="3208771" y="1645818"/>
            <a:ext cx="201168" cy="201168"/>
          </a:xfrm>
          <a:prstGeom prst="rect">
            <a:avLst/>
          </a:prstGeom>
          <a:noFill/>
          <a:ln>
            <a:noFill/>
          </a:ln>
        </p:spPr>
      </p:pic>
      <p:pic>
        <p:nvPicPr>
          <p:cNvPr id="134" name="Google Shape;134;p28"/>
          <p:cNvPicPr preferRelativeResize="0"/>
          <p:nvPr/>
        </p:nvPicPr>
        <p:blipFill rotWithShape="1">
          <a:blip r:embed="rId5">
            <a:alphaModFix/>
          </a:blip>
          <a:srcRect b="563" l="0" r="0" t="573"/>
          <a:stretch/>
        </p:blipFill>
        <p:spPr>
          <a:xfrm>
            <a:off x="5487275" y="1645810"/>
            <a:ext cx="170993" cy="2011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9"/>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0" name="Google Shape;140;p29"/>
          <p:cNvSpPr txBox="1"/>
          <p:nvPr/>
        </p:nvSpPr>
        <p:spPr>
          <a:xfrm>
            <a:off x="457200" y="971550"/>
            <a:ext cx="3375000" cy="733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 Q2 UPDATE</a:t>
            </a:r>
            <a:endParaRPr sz="700">
              <a:solidFill>
                <a:srgbClr val="8898A8"/>
              </a:solidFill>
              <a:latin typeface="Roboto Medium"/>
              <a:ea typeface="Roboto Medium"/>
              <a:cs typeface="Roboto Medium"/>
              <a:sym typeface="Roboto Medium"/>
            </a:endParaRPr>
          </a:p>
          <a:p>
            <a:pPr indent="0" lvl="0" marL="0" rtl="0" algn="l">
              <a:spcBef>
                <a:spcPts val="1000"/>
              </a:spcBef>
              <a:spcAft>
                <a:spcPts val="1000"/>
              </a:spcAft>
              <a:buClr>
                <a:srgbClr val="1E2533"/>
              </a:buClr>
              <a:buSzPts val="1100"/>
              <a:buFont typeface="Arial"/>
              <a:buNone/>
            </a:pPr>
            <a:r>
              <a:rPr lang="en" sz="2400">
                <a:solidFill>
                  <a:schemeClr val="dk1"/>
                </a:solidFill>
                <a:latin typeface="Outfit SemiBold"/>
                <a:ea typeface="Outfit SemiBold"/>
                <a:cs typeface="Outfit SemiBold"/>
                <a:sym typeface="Outfit SemiBold"/>
              </a:rPr>
              <a:t>Engineering Health</a:t>
            </a:r>
            <a:br>
              <a:rPr lang="en" sz="700">
                <a:solidFill>
                  <a:srgbClr val="8898A8"/>
                </a:solidFill>
                <a:latin typeface="Roboto Medium"/>
                <a:ea typeface="Roboto Medium"/>
                <a:cs typeface="Roboto Medium"/>
                <a:sym typeface="Roboto Medium"/>
              </a:rPr>
            </a:br>
            <a:endParaRPr sz="700">
              <a:solidFill>
                <a:srgbClr val="8898A8"/>
              </a:solidFill>
              <a:latin typeface="Roboto Medium"/>
              <a:ea typeface="Roboto Medium"/>
              <a:cs typeface="Roboto Medium"/>
              <a:sym typeface="Roboto Medium"/>
            </a:endParaRPr>
          </a:p>
        </p:txBody>
      </p:sp>
      <p:sp>
        <p:nvSpPr>
          <p:cNvPr id="141" name="Google Shape;141;p29"/>
          <p:cNvSpPr txBox="1"/>
          <p:nvPr/>
        </p:nvSpPr>
        <p:spPr>
          <a:xfrm>
            <a:off x="4612500" y="650875"/>
            <a:ext cx="3476700" cy="10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700">
                <a:solidFill>
                  <a:schemeClr val="dk1"/>
                </a:solidFill>
                <a:latin typeface="Roboto Medium"/>
                <a:ea typeface="Roboto Medium"/>
                <a:cs typeface="Roboto Medium"/>
                <a:sym typeface="Roboto Medium"/>
              </a:rPr>
              <a:t>FEATURED METRICS</a:t>
            </a:r>
            <a:endParaRPr>
              <a:solidFill>
                <a:schemeClr val="dk1"/>
              </a:solidFill>
            </a:endParaRPr>
          </a:p>
        </p:txBody>
      </p:sp>
      <p:sp>
        <p:nvSpPr>
          <p:cNvPr id="142" name="Google Shape;142;p29"/>
          <p:cNvSpPr txBox="1"/>
          <p:nvPr/>
        </p:nvSpPr>
        <p:spPr>
          <a:xfrm>
            <a:off x="457200" y="1931200"/>
            <a:ext cx="2682000" cy="2103600"/>
          </a:xfrm>
          <a:prstGeom prst="rect">
            <a:avLst/>
          </a:prstGeom>
          <a:noFill/>
          <a:ln>
            <a:noFill/>
          </a:ln>
        </p:spPr>
        <p:txBody>
          <a:bodyPr anchorCtr="0" anchor="t" bIns="0" lIns="0" spcFirstLastPara="1" rIns="0" wrap="square" tIns="0">
            <a:spAutoFit/>
          </a:bodyPr>
          <a:lstStyle/>
          <a:p>
            <a:pPr indent="-292100" lvl="0" marL="457200" rtl="0" algn="l">
              <a:spcBef>
                <a:spcPts val="0"/>
              </a:spcBef>
              <a:spcAft>
                <a:spcPts val="0"/>
              </a:spcAft>
              <a:buClr>
                <a:schemeClr val="dk2"/>
              </a:buClr>
              <a:buSzPts val="1000"/>
              <a:buFont typeface="Roboto"/>
              <a:buChar char="●"/>
            </a:pPr>
            <a:r>
              <a:rPr lang="en" sz="1000">
                <a:solidFill>
                  <a:schemeClr val="dk2"/>
                </a:solidFill>
                <a:latin typeface="Roboto"/>
                <a:ea typeface="Roboto"/>
                <a:cs typeface="Roboto"/>
                <a:sym typeface="Roboto"/>
              </a:rPr>
              <a:t>Project Delivery: Successfully launched 3 major features on time, with </a:t>
            </a:r>
            <a:r>
              <a:rPr b="1" lang="en" sz="1000">
                <a:solidFill>
                  <a:schemeClr val="dk2"/>
                </a:solidFill>
                <a:latin typeface="Roboto"/>
                <a:ea typeface="Roboto"/>
                <a:cs typeface="Roboto"/>
                <a:sym typeface="Roboto"/>
              </a:rPr>
              <a:t>95% of projects meeting deadlines</a:t>
            </a:r>
            <a:r>
              <a:rPr lang="en" sz="1000">
                <a:solidFill>
                  <a:schemeClr val="dk2"/>
                </a:solidFill>
                <a:latin typeface="Roboto"/>
                <a:ea typeface="Roboto"/>
                <a:cs typeface="Roboto"/>
                <a:sym typeface="Roboto"/>
              </a:rPr>
              <a:t> and quality standards.</a:t>
            </a:r>
            <a:endParaRPr sz="1000">
              <a:solidFill>
                <a:schemeClr val="dk2"/>
              </a:solidFill>
              <a:latin typeface="Roboto"/>
              <a:ea typeface="Roboto"/>
              <a:cs typeface="Roboto"/>
              <a:sym typeface="Roboto"/>
            </a:endParaRPr>
          </a:p>
          <a:p>
            <a:pPr indent="-292100" lvl="0" marL="457200" rtl="0" algn="l">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Team Performance: Engineering </a:t>
            </a:r>
            <a:r>
              <a:rPr b="1" lang="en" sz="1000">
                <a:solidFill>
                  <a:schemeClr val="dk2"/>
                </a:solidFill>
                <a:latin typeface="Roboto"/>
                <a:ea typeface="Roboto"/>
                <a:cs typeface="Roboto"/>
                <a:sym typeface="Roboto"/>
              </a:rPr>
              <a:t>team productivity has increased by 20%</a:t>
            </a:r>
            <a:r>
              <a:rPr lang="en" sz="1000">
                <a:solidFill>
                  <a:schemeClr val="dk2"/>
                </a:solidFill>
                <a:latin typeface="Roboto"/>
                <a:ea typeface="Roboto"/>
                <a:cs typeface="Roboto"/>
                <a:sym typeface="Roboto"/>
              </a:rPr>
              <a:t> due to recent process improvements and targeted training initiatives.</a:t>
            </a:r>
            <a:endParaRPr sz="1000">
              <a:solidFill>
                <a:schemeClr val="dk2"/>
              </a:solidFill>
              <a:latin typeface="Roboto"/>
              <a:ea typeface="Roboto"/>
              <a:cs typeface="Roboto"/>
              <a:sym typeface="Roboto"/>
            </a:endParaRPr>
          </a:p>
          <a:p>
            <a:pPr indent="-292100" lvl="0" marL="457200" rtl="0" algn="l">
              <a:spcBef>
                <a:spcPts val="1000"/>
              </a:spcBef>
              <a:spcAft>
                <a:spcPts val="1000"/>
              </a:spcAft>
              <a:buClr>
                <a:schemeClr val="dk2"/>
              </a:buClr>
              <a:buSzPts val="1000"/>
              <a:buFont typeface="Roboto"/>
              <a:buChar char="●"/>
            </a:pPr>
            <a:r>
              <a:rPr lang="en" sz="1000">
                <a:solidFill>
                  <a:schemeClr val="dk2"/>
                </a:solidFill>
                <a:latin typeface="Roboto"/>
                <a:ea typeface="Roboto"/>
                <a:cs typeface="Roboto"/>
                <a:sym typeface="Roboto"/>
              </a:rPr>
              <a:t>Technical Debt: </a:t>
            </a:r>
            <a:r>
              <a:rPr b="1" lang="en" sz="1000">
                <a:solidFill>
                  <a:schemeClr val="dk2"/>
                </a:solidFill>
                <a:latin typeface="Roboto"/>
                <a:ea typeface="Roboto"/>
                <a:cs typeface="Roboto"/>
                <a:sym typeface="Roboto"/>
              </a:rPr>
              <a:t>Reduced technical debt by 15% </a:t>
            </a:r>
            <a:r>
              <a:rPr lang="en" sz="1000">
                <a:solidFill>
                  <a:schemeClr val="dk2"/>
                </a:solidFill>
                <a:latin typeface="Roboto"/>
                <a:ea typeface="Roboto"/>
                <a:cs typeface="Roboto"/>
                <a:sym typeface="Roboto"/>
              </a:rPr>
              <a:t>through focused refactoring efforts, ensuring long-term system scalability and maintainability.</a:t>
            </a:r>
            <a:endParaRPr sz="1000">
              <a:solidFill>
                <a:schemeClr val="dk2"/>
              </a:solidFill>
              <a:latin typeface="Roboto"/>
              <a:ea typeface="Roboto"/>
              <a:cs typeface="Roboto"/>
              <a:sym typeface="Roboto"/>
            </a:endParaRPr>
          </a:p>
        </p:txBody>
      </p:sp>
      <p:sp>
        <p:nvSpPr>
          <p:cNvPr id="143" name="Google Shape;143;p29"/>
          <p:cNvSpPr txBox="1"/>
          <p:nvPr/>
        </p:nvSpPr>
        <p:spPr>
          <a:xfrm>
            <a:off x="4612508" y="1615040"/>
            <a:ext cx="1762500" cy="99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1"/>
                </a:solidFill>
                <a:latin typeface="Outfit SemiBold"/>
                <a:ea typeface="Outfit SemiBold"/>
                <a:cs typeface="Outfit SemiBold"/>
                <a:sym typeface="Outfit SemiBold"/>
              </a:rPr>
              <a:t>Cycle Time</a:t>
            </a:r>
            <a:endParaRPr sz="12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0"/>
              </a:spcAft>
              <a:buNone/>
            </a:pPr>
            <a:r>
              <a:rPr lang="en" sz="1500">
                <a:solidFill>
                  <a:schemeClr val="dk1"/>
                </a:solidFill>
                <a:latin typeface="Outfit SemiBold"/>
                <a:ea typeface="Outfit SemiBold"/>
                <a:cs typeface="Outfit SemiBold"/>
                <a:sym typeface="Outfit SemiBold"/>
              </a:rPr>
              <a:t>2d 10h </a:t>
            </a:r>
            <a:r>
              <a:rPr b="1" lang="en">
                <a:solidFill>
                  <a:schemeClr val="accent5"/>
                </a:solidFill>
                <a:latin typeface="Roboto"/>
                <a:ea typeface="Roboto"/>
                <a:cs typeface="Roboto"/>
                <a:sym typeface="Roboto"/>
              </a:rPr>
              <a:t>↓</a:t>
            </a:r>
            <a:r>
              <a:rPr lang="en">
                <a:solidFill>
                  <a:schemeClr val="accent5"/>
                </a:solidFill>
                <a:latin typeface="Outfit SemiBold"/>
                <a:ea typeface="Outfit SemiBold"/>
                <a:cs typeface="Outfit SemiBold"/>
                <a:sym typeface="Outfit SemiBold"/>
              </a:rPr>
              <a:t> </a:t>
            </a:r>
            <a:r>
              <a:rPr lang="en" sz="1200">
                <a:solidFill>
                  <a:schemeClr val="dk1"/>
                </a:solidFill>
                <a:latin typeface="Outfit SemiBold"/>
                <a:ea typeface="Outfit SemiBold"/>
                <a:cs typeface="Outfit SemiBold"/>
                <a:sym typeface="Outfit SemiBold"/>
              </a:rPr>
              <a:t>        </a:t>
            </a:r>
            <a:endParaRPr sz="6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1000"/>
              </a:spcAft>
              <a:buNone/>
            </a:pPr>
            <a:r>
              <a:rPr lang="en" sz="800">
                <a:solidFill>
                  <a:schemeClr val="dk2"/>
                </a:solidFill>
                <a:latin typeface="Roboto"/>
                <a:ea typeface="Roboto"/>
                <a:cs typeface="Roboto"/>
                <a:sym typeface="Roboto"/>
              </a:rPr>
              <a:t>Introduced automations to yield</a:t>
            </a:r>
            <a:r>
              <a:rPr b="1" lang="en" sz="800">
                <a:solidFill>
                  <a:schemeClr val="dk2"/>
                </a:solidFill>
                <a:latin typeface="Roboto"/>
                <a:ea typeface="Roboto"/>
                <a:cs typeface="Roboto"/>
                <a:sym typeface="Roboto"/>
              </a:rPr>
              <a:t> </a:t>
            </a:r>
            <a:r>
              <a:rPr b="1" lang="en" sz="800">
                <a:solidFill>
                  <a:schemeClr val="dk2"/>
                </a:solidFill>
                <a:latin typeface="Roboto"/>
                <a:ea typeface="Roboto"/>
                <a:cs typeface="Roboto"/>
                <a:sym typeface="Roboto"/>
              </a:rPr>
              <a:t>20% reduction</a:t>
            </a:r>
            <a:r>
              <a:rPr lang="en" sz="800">
                <a:solidFill>
                  <a:schemeClr val="dk2"/>
                </a:solidFill>
                <a:latin typeface="Roboto"/>
                <a:ea typeface="Roboto"/>
                <a:cs typeface="Roboto"/>
                <a:sym typeface="Roboto"/>
              </a:rPr>
              <a:t> QoQ</a:t>
            </a:r>
            <a:endParaRPr sz="800">
              <a:solidFill>
                <a:schemeClr val="dk2"/>
              </a:solidFill>
              <a:latin typeface="Roboto"/>
              <a:ea typeface="Roboto"/>
              <a:cs typeface="Roboto"/>
              <a:sym typeface="Roboto"/>
            </a:endParaRPr>
          </a:p>
        </p:txBody>
      </p:sp>
      <p:grpSp>
        <p:nvGrpSpPr>
          <p:cNvPr id="144" name="Google Shape;144;p29"/>
          <p:cNvGrpSpPr/>
          <p:nvPr/>
        </p:nvGrpSpPr>
        <p:grpSpPr>
          <a:xfrm>
            <a:off x="5377978" y="1948545"/>
            <a:ext cx="231548" cy="229810"/>
            <a:chOff x="475288" y="488525"/>
            <a:chExt cx="199800" cy="198300"/>
          </a:xfrm>
        </p:grpSpPr>
        <p:sp>
          <p:nvSpPr>
            <p:cNvPr id="145" name="Google Shape;145;p29"/>
            <p:cNvSpPr/>
            <p:nvPr/>
          </p:nvSpPr>
          <p:spPr>
            <a:xfrm>
              <a:off x="475288" y="488525"/>
              <a:ext cx="199800" cy="198300"/>
            </a:xfrm>
            <a:prstGeom prst="roundRect">
              <a:avLst>
                <a:gd fmla="val 50000" name="adj"/>
              </a:avLst>
            </a:prstGeom>
            <a:solidFill>
              <a:srgbClr val="11B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lang="en" sz="800">
                  <a:solidFill>
                    <a:srgbClr val="FFFFFF"/>
                  </a:solidFill>
                  <a:latin typeface="Inter"/>
                  <a:ea typeface="Inter"/>
                  <a:cs typeface="Inter"/>
                  <a:sym typeface="Inter"/>
                </a:rPr>
                <a:t>   </a:t>
              </a:r>
              <a:endParaRPr b="1" i="0" sz="800" u="none" cap="none" strike="noStrike">
                <a:solidFill>
                  <a:srgbClr val="FFFFFF"/>
                </a:solidFill>
                <a:latin typeface="Inter"/>
                <a:ea typeface="Inter"/>
                <a:cs typeface="Inter"/>
                <a:sym typeface="Inter"/>
              </a:endParaRPr>
            </a:p>
          </p:txBody>
        </p:sp>
        <p:sp>
          <p:nvSpPr>
            <p:cNvPr id="146" name="Google Shape;146;p29"/>
            <p:cNvSpPr/>
            <p:nvPr/>
          </p:nvSpPr>
          <p:spPr>
            <a:xfrm>
              <a:off x="505617" y="514036"/>
              <a:ext cx="147161" cy="147161"/>
            </a:xfrm>
            <a:custGeom>
              <a:rect b="b" l="l" r="r" t="t"/>
              <a:pathLst>
                <a:path extrusionOk="0" h="190500" w="190500">
                  <a:moveTo>
                    <a:pt x="190500" y="95250"/>
                  </a:moveTo>
                  <a:cubicBezTo>
                    <a:pt x="190500" y="147955"/>
                    <a:pt x="147955" y="190500"/>
                    <a:pt x="95250" y="190500"/>
                  </a:cubicBezTo>
                  <a:cubicBezTo>
                    <a:pt x="42545" y="190500"/>
                    <a:pt x="0" y="147955"/>
                    <a:pt x="0" y="95250"/>
                  </a:cubicBezTo>
                  <a:cubicBezTo>
                    <a:pt x="0" y="42545"/>
                    <a:pt x="42545" y="0"/>
                    <a:pt x="95250" y="0"/>
                  </a:cubicBezTo>
                  <a:cubicBezTo>
                    <a:pt x="147955" y="0"/>
                    <a:pt x="190500" y="42545"/>
                    <a:pt x="190500" y="95250"/>
                  </a:cubicBezTo>
                  <a:close/>
                  <a:moveTo>
                    <a:pt x="109855" y="73660"/>
                  </a:moveTo>
                  <a:lnTo>
                    <a:pt x="144145" y="73660"/>
                  </a:lnTo>
                  <a:cubicBezTo>
                    <a:pt x="149860" y="73660"/>
                    <a:pt x="154940" y="78740"/>
                    <a:pt x="154940" y="84455"/>
                  </a:cubicBezTo>
                  <a:lnTo>
                    <a:pt x="154940" y="95250"/>
                  </a:lnTo>
                  <a:cubicBezTo>
                    <a:pt x="154940" y="96520"/>
                    <a:pt x="154305" y="97790"/>
                    <a:pt x="154305" y="99060"/>
                  </a:cubicBezTo>
                  <a:lnTo>
                    <a:pt x="137795" y="137160"/>
                  </a:lnTo>
                  <a:cubicBezTo>
                    <a:pt x="135890" y="140970"/>
                    <a:pt x="132080" y="144145"/>
                    <a:pt x="127635" y="144145"/>
                  </a:cubicBezTo>
                  <a:lnTo>
                    <a:pt x="78740" y="144145"/>
                  </a:lnTo>
                  <a:cubicBezTo>
                    <a:pt x="73025" y="144145"/>
                    <a:pt x="67945" y="139065"/>
                    <a:pt x="67945" y="133350"/>
                  </a:cubicBezTo>
                  <a:lnTo>
                    <a:pt x="67945" y="78740"/>
                  </a:lnTo>
                  <a:cubicBezTo>
                    <a:pt x="67945" y="76200"/>
                    <a:pt x="69215" y="73025"/>
                    <a:pt x="71120" y="71120"/>
                  </a:cubicBezTo>
                  <a:lnTo>
                    <a:pt x="106680" y="35560"/>
                  </a:lnTo>
                  <a:lnTo>
                    <a:pt x="113030" y="41275"/>
                  </a:lnTo>
                  <a:cubicBezTo>
                    <a:pt x="114300" y="43180"/>
                    <a:pt x="114935" y="45085"/>
                    <a:pt x="114935" y="46990"/>
                  </a:cubicBezTo>
                  <a:lnTo>
                    <a:pt x="114935" y="48895"/>
                  </a:lnTo>
                  <a:close/>
                  <a:moveTo>
                    <a:pt x="127635" y="133350"/>
                  </a:moveTo>
                  <a:lnTo>
                    <a:pt x="144145" y="95250"/>
                  </a:lnTo>
                  <a:lnTo>
                    <a:pt x="144145" y="84455"/>
                  </a:lnTo>
                  <a:lnTo>
                    <a:pt x="96520" y="84455"/>
                  </a:lnTo>
                  <a:lnTo>
                    <a:pt x="102235" y="55245"/>
                  </a:lnTo>
                  <a:lnTo>
                    <a:pt x="78740" y="78740"/>
                  </a:lnTo>
                  <a:lnTo>
                    <a:pt x="78740" y="133350"/>
                  </a:lnTo>
                  <a:close/>
                  <a:moveTo>
                    <a:pt x="57150" y="78740"/>
                  </a:moveTo>
                  <a:lnTo>
                    <a:pt x="35560" y="78740"/>
                  </a:lnTo>
                  <a:lnTo>
                    <a:pt x="35560" y="144145"/>
                  </a:lnTo>
                  <a:lnTo>
                    <a:pt x="57150" y="14414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9"/>
          <p:cNvSpPr txBox="1"/>
          <p:nvPr/>
        </p:nvSpPr>
        <p:spPr>
          <a:xfrm>
            <a:off x="6693701" y="1615040"/>
            <a:ext cx="1762500" cy="99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1"/>
                </a:solidFill>
                <a:latin typeface="Outfit SemiBold"/>
                <a:ea typeface="Outfit SemiBold"/>
                <a:cs typeface="Outfit SemiBold"/>
                <a:sym typeface="Outfit SemiBold"/>
              </a:rPr>
              <a:t>Planning Accuracy</a:t>
            </a:r>
            <a:endParaRPr sz="12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0"/>
              </a:spcAft>
              <a:buNone/>
            </a:pPr>
            <a:r>
              <a:rPr lang="en" sz="1500">
                <a:solidFill>
                  <a:schemeClr val="dk1"/>
                </a:solidFill>
                <a:latin typeface="Outfit SemiBold"/>
                <a:ea typeface="Outfit SemiBold"/>
                <a:cs typeface="Outfit SemiBold"/>
                <a:sym typeface="Outfit SemiBold"/>
              </a:rPr>
              <a:t>71% </a:t>
            </a:r>
            <a:r>
              <a:rPr b="1" lang="en">
                <a:solidFill>
                  <a:schemeClr val="accent5"/>
                </a:solidFill>
                <a:latin typeface="Roboto"/>
                <a:ea typeface="Roboto"/>
                <a:cs typeface="Roboto"/>
                <a:sym typeface="Roboto"/>
              </a:rPr>
              <a:t>↑</a:t>
            </a:r>
            <a:r>
              <a:rPr lang="en" sz="1200">
                <a:solidFill>
                  <a:schemeClr val="dk1"/>
                </a:solidFill>
                <a:latin typeface="Outfit SemiBold"/>
                <a:ea typeface="Outfit SemiBold"/>
                <a:cs typeface="Outfit SemiBold"/>
                <a:sym typeface="Outfit SemiBold"/>
              </a:rPr>
              <a:t>         </a:t>
            </a:r>
            <a:endParaRPr sz="6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1000"/>
              </a:spcAft>
              <a:buNone/>
            </a:pPr>
            <a:r>
              <a:rPr lang="en" sz="800">
                <a:solidFill>
                  <a:schemeClr val="dk2"/>
                </a:solidFill>
                <a:latin typeface="Roboto"/>
                <a:ea typeface="Roboto"/>
                <a:cs typeface="Roboto"/>
                <a:sym typeface="Roboto"/>
              </a:rPr>
              <a:t>Rolled out org. </a:t>
            </a:r>
            <a:r>
              <a:rPr lang="en" sz="800">
                <a:solidFill>
                  <a:schemeClr val="dk2"/>
                </a:solidFill>
                <a:latin typeface="Roboto"/>
                <a:ea typeface="Roboto"/>
                <a:cs typeface="Roboto"/>
                <a:sym typeface="Roboto"/>
              </a:rPr>
              <a:t>w</a:t>
            </a:r>
            <a:r>
              <a:rPr lang="en" sz="800">
                <a:solidFill>
                  <a:schemeClr val="dk2"/>
                </a:solidFill>
                <a:latin typeface="Roboto"/>
                <a:ea typeface="Roboto"/>
                <a:cs typeface="Roboto"/>
                <a:sym typeface="Roboto"/>
              </a:rPr>
              <a:t>ide goal initiative focused on sprint planning</a:t>
            </a:r>
            <a:endParaRPr sz="800">
              <a:solidFill>
                <a:schemeClr val="dk2"/>
              </a:solidFill>
              <a:latin typeface="Roboto"/>
              <a:ea typeface="Roboto"/>
              <a:cs typeface="Roboto"/>
              <a:sym typeface="Roboto"/>
            </a:endParaRPr>
          </a:p>
        </p:txBody>
      </p:sp>
      <p:grpSp>
        <p:nvGrpSpPr>
          <p:cNvPr id="148" name="Google Shape;148;p29"/>
          <p:cNvGrpSpPr/>
          <p:nvPr/>
        </p:nvGrpSpPr>
        <p:grpSpPr>
          <a:xfrm>
            <a:off x="7216360" y="1948545"/>
            <a:ext cx="231548" cy="229810"/>
            <a:chOff x="236001" y="488525"/>
            <a:chExt cx="199800" cy="198300"/>
          </a:xfrm>
        </p:grpSpPr>
        <p:sp>
          <p:nvSpPr>
            <p:cNvPr id="149" name="Google Shape;149;p29"/>
            <p:cNvSpPr/>
            <p:nvPr/>
          </p:nvSpPr>
          <p:spPr>
            <a:xfrm>
              <a:off x="236001" y="488525"/>
              <a:ext cx="199800" cy="198300"/>
            </a:xfrm>
            <a:prstGeom prst="roundRect">
              <a:avLst>
                <a:gd fmla="val 50000" name="adj"/>
              </a:avLst>
            </a:prstGeom>
            <a:solidFill>
              <a:srgbClr val="11B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lang="en" sz="800">
                  <a:solidFill>
                    <a:srgbClr val="FFFFFF"/>
                  </a:solidFill>
                  <a:latin typeface="Inter"/>
                  <a:ea typeface="Inter"/>
                  <a:cs typeface="Inter"/>
                  <a:sym typeface="Inter"/>
                </a:rPr>
                <a:t>   </a:t>
              </a:r>
              <a:endParaRPr b="1" i="0" sz="800" u="none" cap="none" strike="noStrike">
                <a:solidFill>
                  <a:srgbClr val="FFFFFF"/>
                </a:solidFill>
                <a:latin typeface="Inter"/>
                <a:ea typeface="Inter"/>
                <a:cs typeface="Inter"/>
                <a:sym typeface="Inter"/>
              </a:endParaRPr>
            </a:p>
          </p:txBody>
        </p:sp>
        <p:sp>
          <p:nvSpPr>
            <p:cNvPr id="150" name="Google Shape;150;p29"/>
            <p:cNvSpPr/>
            <p:nvPr/>
          </p:nvSpPr>
          <p:spPr>
            <a:xfrm>
              <a:off x="266329" y="514036"/>
              <a:ext cx="147161" cy="147161"/>
            </a:xfrm>
            <a:custGeom>
              <a:rect b="b" l="l" r="r" t="t"/>
              <a:pathLst>
                <a:path extrusionOk="0" h="190500" w="190500">
                  <a:moveTo>
                    <a:pt x="190500" y="95250"/>
                  </a:moveTo>
                  <a:cubicBezTo>
                    <a:pt x="190500" y="147955"/>
                    <a:pt x="147955" y="190500"/>
                    <a:pt x="95250" y="190500"/>
                  </a:cubicBezTo>
                  <a:cubicBezTo>
                    <a:pt x="42545" y="190500"/>
                    <a:pt x="0" y="147955"/>
                    <a:pt x="0" y="95250"/>
                  </a:cubicBezTo>
                  <a:cubicBezTo>
                    <a:pt x="0" y="42545"/>
                    <a:pt x="42545" y="0"/>
                    <a:pt x="95250" y="0"/>
                  </a:cubicBezTo>
                  <a:cubicBezTo>
                    <a:pt x="147955" y="0"/>
                    <a:pt x="190500" y="42545"/>
                    <a:pt x="190500" y="95250"/>
                  </a:cubicBezTo>
                  <a:close/>
                  <a:moveTo>
                    <a:pt x="109855" y="73660"/>
                  </a:moveTo>
                  <a:lnTo>
                    <a:pt x="144145" y="73660"/>
                  </a:lnTo>
                  <a:cubicBezTo>
                    <a:pt x="149860" y="73660"/>
                    <a:pt x="154940" y="78740"/>
                    <a:pt x="154940" y="84455"/>
                  </a:cubicBezTo>
                  <a:lnTo>
                    <a:pt x="154940" y="95250"/>
                  </a:lnTo>
                  <a:cubicBezTo>
                    <a:pt x="154940" y="96520"/>
                    <a:pt x="154305" y="97790"/>
                    <a:pt x="154305" y="99060"/>
                  </a:cubicBezTo>
                  <a:lnTo>
                    <a:pt x="137795" y="137160"/>
                  </a:lnTo>
                  <a:cubicBezTo>
                    <a:pt x="135890" y="140970"/>
                    <a:pt x="132080" y="144145"/>
                    <a:pt x="127635" y="144145"/>
                  </a:cubicBezTo>
                  <a:lnTo>
                    <a:pt x="78740" y="144145"/>
                  </a:lnTo>
                  <a:cubicBezTo>
                    <a:pt x="73025" y="144145"/>
                    <a:pt x="67945" y="139065"/>
                    <a:pt x="67945" y="133350"/>
                  </a:cubicBezTo>
                  <a:lnTo>
                    <a:pt x="67945" y="78740"/>
                  </a:lnTo>
                  <a:cubicBezTo>
                    <a:pt x="67945" y="76200"/>
                    <a:pt x="69215" y="73025"/>
                    <a:pt x="71120" y="71120"/>
                  </a:cubicBezTo>
                  <a:lnTo>
                    <a:pt x="106680" y="35560"/>
                  </a:lnTo>
                  <a:lnTo>
                    <a:pt x="113030" y="41275"/>
                  </a:lnTo>
                  <a:cubicBezTo>
                    <a:pt x="114300" y="43180"/>
                    <a:pt x="114935" y="45085"/>
                    <a:pt x="114935" y="46990"/>
                  </a:cubicBezTo>
                  <a:lnTo>
                    <a:pt x="114935" y="48895"/>
                  </a:lnTo>
                  <a:close/>
                  <a:moveTo>
                    <a:pt x="127635" y="133350"/>
                  </a:moveTo>
                  <a:lnTo>
                    <a:pt x="144145" y="95250"/>
                  </a:lnTo>
                  <a:lnTo>
                    <a:pt x="144145" y="84455"/>
                  </a:lnTo>
                  <a:lnTo>
                    <a:pt x="96520" y="84455"/>
                  </a:lnTo>
                  <a:lnTo>
                    <a:pt x="102235" y="55245"/>
                  </a:lnTo>
                  <a:lnTo>
                    <a:pt x="78740" y="78740"/>
                  </a:lnTo>
                  <a:lnTo>
                    <a:pt x="78740" y="133350"/>
                  </a:lnTo>
                  <a:close/>
                  <a:moveTo>
                    <a:pt x="57150" y="78740"/>
                  </a:moveTo>
                  <a:lnTo>
                    <a:pt x="35560" y="78740"/>
                  </a:lnTo>
                  <a:lnTo>
                    <a:pt x="35560" y="144145"/>
                  </a:lnTo>
                  <a:lnTo>
                    <a:pt x="57150" y="14414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29"/>
          <p:cNvSpPr txBox="1"/>
          <p:nvPr/>
        </p:nvSpPr>
        <p:spPr>
          <a:xfrm>
            <a:off x="4612500" y="3215230"/>
            <a:ext cx="1762500" cy="99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1"/>
                </a:solidFill>
                <a:latin typeface="Outfit SemiBold"/>
                <a:ea typeface="Outfit SemiBold"/>
                <a:cs typeface="Outfit SemiBold"/>
                <a:sym typeface="Outfit SemiBold"/>
              </a:rPr>
              <a:t>Change Failure</a:t>
            </a:r>
            <a:endParaRPr sz="12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0"/>
              </a:spcAft>
              <a:buNone/>
            </a:pPr>
            <a:r>
              <a:rPr lang="en" sz="1500">
                <a:solidFill>
                  <a:schemeClr val="dk1"/>
                </a:solidFill>
                <a:latin typeface="Outfit SemiBold"/>
                <a:ea typeface="Outfit SemiBold"/>
                <a:cs typeface="Outfit SemiBold"/>
                <a:sym typeface="Outfit SemiBold"/>
              </a:rPr>
              <a:t>.4</a:t>
            </a:r>
            <a:r>
              <a:rPr lang="en" sz="1500">
                <a:solidFill>
                  <a:schemeClr val="dk1"/>
                </a:solidFill>
                <a:latin typeface="Outfit SemiBold"/>
                <a:ea typeface="Outfit SemiBold"/>
                <a:cs typeface="Outfit SemiBold"/>
                <a:sym typeface="Outfit SemiBold"/>
              </a:rPr>
              <a:t>% </a:t>
            </a:r>
            <a:r>
              <a:rPr b="1" lang="en">
                <a:solidFill>
                  <a:schemeClr val="accent5"/>
                </a:solidFill>
                <a:latin typeface="Roboto"/>
                <a:ea typeface="Roboto"/>
                <a:cs typeface="Roboto"/>
                <a:sym typeface="Roboto"/>
              </a:rPr>
              <a:t>↓</a:t>
            </a:r>
            <a:r>
              <a:rPr lang="en" sz="1200">
                <a:solidFill>
                  <a:schemeClr val="dk1"/>
                </a:solidFill>
                <a:latin typeface="Outfit SemiBold"/>
                <a:ea typeface="Outfit SemiBold"/>
                <a:cs typeface="Outfit SemiBold"/>
                <a:sym typeface="Outfit SemiBold"/>
              </a:rPr>
              <a:t>         </a:t>
            </a:r>
            <a:endParaRPr sz="6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1000"/>
              </a:spcAft>
              <a:buNone/>
            </a:pPr>
            <a:r>
              <a:rPr lang="en" sz="800">
                <a:solidFill>
                  <a:schemeClr val="dk2"/>
                </a:solidFill>
                <a:latin typeface="Roboto"/>
                <a:ea typeface="Roboto"/>
                <a:cs typeface="Roboto"/>
                <a:sym typeface="Roboto"/>
              </a:rPr>
              <a:t>Continuing elite quality trend from new testing suite</a:t>
            </a:r>
            <a:endParaRPr sz="800">
              <a:solidFill>
                <a:schemeClr val="dk2"/>
              </a:solidFill>
              <a:latin typeface="Roboto"/>
              <a:ea typeface="Roboto"/>
              <a:cs typeface="Roboto"/>
              <a:sym typeface="Roboto"/>
            </a:endParaRPr>
          </a:p>
        </p:txBody>
      </p:sp>
      <p:grpSp>
        <p:nvGrpSpPr>
          <p:cNvPr id="152" name="Google Shape;152;p29"/>
          <p:cNvGrpSpPr/>
          <p:nvPr/>
        </p:nvGrpSpPr>
        <p:grpSpPr>
          <a:xfrm>
            <a:off x="5103920" y="3532199"/>
            <a:ext cx="231548" cy="229810"/>
            <a:chOff x="475288" y="211675"/>
            <a:chExt cx="199800" cy="198300"/>
          </a:xfrm>
        </p:grpSpPr>
        <p:sp>
          <p:nvSpPr>
            <p:cNvPr id="153" name="Google Shape;153;p29"/>
            <p:cNvSpPr/>
            <p:nvPr/>
          </p:nvSpPr>
          <p:spPr>
            <a:xfrm>
              <a:off x="475288" y="211675"/>
              <a:ext cx="199800" cy="198300"/>
            </a:xfrm>
            <a:prstGeom prst="roundRect">
              <a:avLst>
                <a:gd fmla="val 50000" name="adj"/>
              </a:avLst>
            </a:prstGeom>
            <a:solidFill>
              <a:srgbClr val="0FD4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FFFFFF"/>
                </a:solidFill>
                <a:latin typeface="Inter"/>
                <a:ea typeface="Inter"/>
                <a:cs typeface="Inter"/>
                <a:sym typeface="Inter"/>
              </a:endParaRPr>
            </a:p>
          </p:txBody>
        </p:sp>
        <p:sp>
          <p:nvSpPr>
            <p:cNvPr id="154" name="Google Shape;154;p29"/>
            <p:cNvSpPr/>
            <p:nvPr/>
          </p:nvSpPr>
          <p:spPr>
            <a:xfrm>
              <a:off x="505617" y="238446"/>
              <a:ext cx="147161" cy="147161"/>
            </a:xfrm>
            <a:custGeom>
              <a:rect b="b" l="l" r="r" t="t"/>
              <a:pathLst>
                <a:path extrusionOk="0" h="190500" w="190500">
                  <a:moveTo>
                    <a:pt x="190500" y="95250"/>
                  </a:moveTo>
                  <a:cubicBezTo>
                    <a:pt x="190500" y="147955"/>
                    <a:pt x="147955" y="190500"/>
                    <a:pt x="95250" y="190500"/>
                  </a:cubicBezTo>
                  <a:cubicBezTo>
                    <a:pt x="42545" y="190500"/>
                    <a:pt x="0" y="147955"/>
                    <a:pt x="0" y="95250"/>
                  </a:cubicBezTo>
                  <a:cubicBezTo>
                    <a:pt x="0" y="42545"/>
                    <a:pt x="42545" y="0"/>
                    <a:pt x="95250" y="0"/>
                  </a:cubicBezTo>
                  <a:cubicBezTo>
                    <a:pt x="147955" y="0"/>
                    <a:pt x="190500" y="42545"/>
                    <a:pt x="190500" y="95250"/>
                  </a:cubicBezTo>
                  <a:close/>
                  <a:moveTo>
                    <a:pt x="125095" y="59690"/>
                  </a:moveTo>
                  <a:lnTo>
                    <a:pt x="137160" y="59690"/>
                  </a:lnTo>
                  <a:cubicBezTo>
                    <a:pt x="143510" y="59690"/>
                    <a:pt x="148590" y="64770"/>
                    <a:pt x="148590" y="71755"/>
                  </a:cubicBezTo>
                  <a:lnTo>
                    <a:pt x="148590" y="77470"/>
                  </a:lnTo>
                  <a:cubicBezTo>
                    <a:pt x="148590" y="92710"/>
                    <a:pt x="137160" y="104775"/>
                    <a:pt x="122555" y="106680"/>
                  </a:cubicBezTo>
                  <a:cubicBezTo>
                    <a:pt x="120650" y="111125"/>
                    <a:pt x="118110" y="114935"/>
                    <a:pt x="114300" y="118110"/>
                  </a:cubicBezTo>
                  <a:cubicBezTo>
                    <a:pt x="110490" y="121285"/>
                    <a:pt x="106045" y="123190"/>
                    <a:pt x="100965" y="124460"/>
                  </a:cubicBezTo>
                  <a:lnTo>
                    <a:pt x="100965" y="142875"/>
                  </a:lnTo>
                  <a:lnTo>
                    <a:pt x="125095" y="142875"/>
                  </a:lnTo>
                  <a:lnTo>
                    <a:pt x="125095" y="154940"/>
                  </a:lnTo>
                  <a:lnTo>
                    <a:pt x="65405" y="154940"/>
                  </a:lnTo>
                  <a:lnTo>
                    <a:pt x="65405" y="142875"/>
                  </a:lnTo>
                  <a:lnTo>
                    <a:pt x="89535" y="142875"/>
                  </a:lnTo>
                  <a:lnTo>
                    <a:pt x="89535" y="124460"/>
                  </a:lnTo>
                  <a:cubicBezTo>
                    <a:pt x="84455" y="123190"/>
                    <a:pt x="80010" y="121285"/>
                    <a:pt x="76200" y="118110"/>
                  </a:cubicBezTo>
                  <a:cubicBezTo>
                    <a:pt x="72390" y="114935"/>
                    <a:pt x="69850" y="111125"/>
                    <a:pt x="67945" y="106680"/>
                  </a:cubicBezTo>
                  <a:cubicBezTo>
                    <a:pt x="53340" y="104775"/>
                    <a:pt x="41910" y="92710"/>
                    <a:pt x="41910" y="77470"/>
                  </a:cubicBezTo>
                  <a:lnTo>
                    <a:pt x="41910" y="71755"/>
                  </a:lnTo>
                  <a:cubicBezTo>
                    <a:pt x="41910" y="64770"/>
                    <a:pt x="46990" y="59690"/>
                    <a:pt x="53340" y="59690"/>
                  </a:cubicBezTo>
                  <a:lnTo>
                    <a:pt x="65405" y="59690"/>
                  </a:lnTo>
                  <a:lnTo>
                    <a:pt x="65405" y="47625"/>
                  </a:lnTo>
                  <a:lnTo>
                    <a:pt x="125095" y="47625"/>
                  </a:lnTo>
                  <a:close/>
                  <a:moveTo>
                    <a:pt x="53340" y="71755"/>
                  </a:moveTo>
                  <a:lnTo>
                    <a:pt x="53340" y="77470"/>
                  </a:lnTo>
                  <a:cubicBezTo>
                    <a:pt x="53340" y="85090"/>
                    <a:pt x="58420" y="91440"/>
                    <a:pt x="65405" y="93980"/>
                  </a:cubicBezTo>
                  <a:lnTo>
                    <a:pt x="65405" y="71755"/>
                  </a:lnTo>
                  <a:close/>
                  <a:moveTo>
                    <a:pt x="77470" y="95250"/>
                  </a:moveTo>
                  <a:cubicBezTo>
                    <a:pt x="77470" y="104775"/>
                    <a:pt x="85725" y="113030"/>
                    <a:pt x="95250" y="113030"/>
                  </a:cubicBezTo>
                  <a:cubicBezTo>
                    <a:pt x="104775" y="113030"/>
                    <a:pt x="113030" y="104775"/>
                    <a:pt x="113030" y="95250"/>
                  </a:cubicBezTo>
                  <a:lnTo>
                    <a:pt x="113030" y="59690"/>
                  </a:lnTo>
                  <a:lnTo>
                    <a:pt x="77470" y="59690"/>
                  </a:lnTo>
                  <a:close/>
                  <a:moveTo>
                    <a:pt x="125095" y="93980"/>
                  </a:moveTo>
                  <a:cubicBezTo>
                    <a:pt x="132080" y="91440"/>
                    <a:pt x="137160" y="85090"/>
                    <a:pt x="137160" y="77470"/>
                  </a:cubicBezTo>
                  <a:lnTo>
                    <a:pt x="137160" y="71755"/>
                  </a:lnTo>
                  <a:lnTo>
                    <a:pt x="125095" y="7175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9"/>
          <p:cNvSpPr txBox="1"/>
          <p:nvPr/>
        </p:nvSpPr>
        <p:spPr>
          <a:xfrm>
            <a:off x="6693701" y="3215230"/>
            <a:ext cx="1762500" cy="999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1"/>
                </a:solidFill>
                <a:latin typeface="Outfit SemiBold"/>
                <a:ea typeface="Outfit SemiBold"/>
                <a:cs typeface="Outfit SemiBold"/>
                <a:sym typeface="Outfit SemiBold"/>
              </a:rPr>
              <a:t>Automation</a:t>
            </a:r>
            <a:endParaRPr sz="12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0"/>
              </a:spcAft>
              <a:buNone/>
            </a:pPr>
            <a:r>
              <a:rPr lang="en" sz="1500">
                <a:solidFill>
                  <a:schemeClr val="dk1"/>
                </a:solidFill>
                <a:latin typeface="Outfit SemiBold"/>
                <a:ea typeface="Outfit SemiBold"/>
                <a:cs typeface="Outfit SemiBold"/>
                <a:sym typeface="Outfit SemiBold"/>
              </a:rPr>
              <a:t>16k </a:t>
            </a:r>
            <a:r>
              <a:rPr lang="en" sz="1100">
                <a:solidFill>
                  <a:schemeClr val="dk1"/>
                </a:solidFill>
                <a:latin typeface="Outfit"/>
                <a:ea typeface="Outfit"/>
                <a:cs typeface="Outfit"/>
                <a:sym typeface="Outfit"/>
              </a:rPr>
              <a:t>hours saved</a:t>
            </a:r>
            <a:endParaRPr sz="1100">
              <a:solidFill>
                <a:schemeClr val="dk1"/>
              </a:solidFill>
              <a:latin typeface="Outfit"/>
              <a:ea typeface="Outfit"/>
              <a:cs typeface="Outfit"/>
              <a:sym typeface="Outfit"/>
            </a:endParaRPr>
          </a:p>
          <a:p>
            <a:pPr indent="0" lvl="0" marL="0" rtl="0" algn="l">
              <a:lnSpc>
                <a:spcPct val="115000"/>
              </a:lnSpc>
              <a:spcBef>
                <a:spcPts val="1000"/>
              </a:spcBef>
              <a:spcAft>
                <a:spcPts val="1000"/>
              </a:spcAft>
              <a:buNone/>
            </a:pPr>
            <a:r>
              <a:rPr lang="en" sz="800">
                <a:solidFill>
                  <a:schemeClr val="dk2"/>
                </a:solidFill>
                <a:latin typeface="Roboto"/>
                <a:ea typeface="Roboto"/>
                <a:cs typeface="Roboto"/>
                <a:sym typeface="Roboto"/>
              </a:rPr>
              <a:t>The impact of operationalizing new AI workflow automations </a:t>
            </a:r>
            <a:endParaRPr sz="800">
              <a:solidFill>
                <a:schemeClr val="dk2"/>
              </a:solidFill>
              <a:latin typeface="Roboto"/>
              <a:ea typeface="Roboto"/>
              <a:cs typeface="Roboto"/>
              <a:sym typeface="Roboto"/>
            </a:endParaRPr>
          </a:p>
        </p:txBody>
      </p:sp>
      <p:cxnSp>
        <p:nvCxnSpPr>
          <p:cNvPr id="156" name="Google Shape;156;p29"/>
          <p:cNvCxnSpPr/>
          <p:nvPr/>
        </p:nvCxnSpPr>
        <p:spPr>
          <a:xfrm>
            <a:off x="4612500" y="1295063"/>
            <a:ext cx="1987800" cy="0"/>
          </a:xfrm>
          <a:prstGeom prst="straightConnector1">
            <a:avLst/>
          </a:prstGeom>
          <a:noFill/>
          <a:ln cap="flat" cmpd="sng" w="9525">
            <a:solidFill>
              <a:schemeClr val="dk1"/>
            </a:solidFill>
            <a:prstDash val="solid"/>
            <a:round/>
            <a:headEnd len="med" w="med" type="none"/>
            <a:tailEnd len="med" w="med" type="none"/>
          </a:ln>
        </p:spPr>
      </p:cxnSp>
      <p:cxnSp>
        <p:nvCxnSpPr>
          <p:cNvPr id="157" name="Google Shape;157;p29"/>
          <p:cNvCxnSpPr/>
          <p:nvPr/>
        </p:nvCxnSpPr>
        <p:spPr>
          <a:xfrm>
            <a:off x="6693700" y="1291438"/>
            <a:ext cx="1987800" cy="0"/>
          </a:xfrm>
          <a:prstGeom prst="straightConnector1">
            <a:avLst/>
          </a:prstGeom>
          <a:noFill/>
          <a:ln cap="flat" cmpd="sng" w="9525">
            <a:solidFill>
              <a:schemeClr val="dk1"/>
            </a:solidFill>
            <a:prstDash val="solid"/>
            <a:round/>
            <a:headEnd len="med" w="med" type="none"/>
            <a:tailEnd len="med" w="med" type="none"/>
          </a:ln>
        </p:spPr>
      </p:cxnSp>
      <p:cxnSp>
        <p:nvCxnSpPr>
          <p:cNvPr id="158" name="Google Shape;158;p29"/>
          <p:cNvCxnSpPr/>
          <p:nvPr/>
        </p:nvCxnSpPr>
        <p:spPr>
          <a:xfrm>
            <a:off x="4612500" y="2897150"/>
            <a:ext cx="1987800" cy="0"/>
          </a:xfrm>
          <a:prstGeom prst="straightConnector1">
            <a:avLst/>
          </a:prstGeom>
          <a:noFill/>
          <a:ln cap="flat" cmpd="sng" w="9525">
            <a:solidFill>
              <a:schemeClr val="dk1"/>
            </a:solidFill>
            <a:prstDash val="solid"/>
            <a:round/>
            <a:headEnd len="med" w="med" type="none"/>
            <a:tailEnd len="med" w="med" type="none"/>
          </a:ln>
        </p:spPr>
      </p:cxnSp>
      <p:cxnSp>
        <p:nvCxnSpPr>
          <p:cNvPr id="159" name="Google Shape;159;p29"/>
          <p:cNvCxnSpPr/>
          <p:nvPr/>
        </p:nvCxnSpPr>
        <p:spPr>
          <a:xfrm>
            <a:off x="6693700" y="2893525"/>
            <a:ext cx="19878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5" name="Google Shape;165;p30"/>
          <p:cNvSpPr txBox="1"/>
          <p:nvPr/>
        </p:nvSpPr>
        <p:spPr>
          <a:xfrm>
            <a:off x="5913450" y="331000"/>
            <a:ext cx="2773200" cy="4545000"/>
          </a:xfrm>
          <a:prstGeom prst="rect">
            <a:avLst/>
          </a:prstGeom>
          <a:noFill/>
          <a:ln>
            <a:noFill/>
          </a:ln>
        </p:spPr>
        <p:txBody>
          <a:bodyPr anchorCtr="0" anchor="t" bIns="0" lIns="0" spcFirstLastPara="1" rIns="91425" wrap="square" tIns="0">
            <a:sp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 Q2 UPDATE</a:t>
            </a:r>
            <a:endParaRPr sz="700">
              <a:solidFill>
                <a:srgbClr val="8898A8"/>
              </a:solidFill>
              <a:latin typeface="Roboto Medium"/>
              <a:ea typeface="Roboto Medium"/>
              <a:cs typeface="Roboto Medium"/>
              <a:sym typeface="Roboto Medium"/>
            </a:endParaRPr>
          </a:p>
          <a:p>
            <a:pPr indent="0" lvl="0" marL="0" rtl="0" algn="l">
              <a:lnSpc>
                <a:spcPct val="115000"/>
              </a:lnSpc>
              <a:spcBef>
                <a:spcPts val="1000"/>
              </a:spcBef>
              <a:spcAft>
                <a:spcPts val="0"/>
              </a:spcAft>
              <a:buNone/>
            </a:pPr>
            <a:r>
              <a:rPr lang="en" sz="2400">
                <a:solidFill>
                  <a:schemeClr val="dk1"/>
                </a:solidFill>
                <a:latin typeface="Outfit SemiBold"/>
                <a:ea typeface="Outfit SemiBold"/>
                <a:cs typeface="Outfit SemiBold"/>
                <a:sym typeface="Outfit SemiBold"/>
              </a:rPr>
              <a:t>Investment Profile</a:t>
            </a:r>
            <a:endParaRPr sz="24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0"/>
              </a:spcAft>
              <a:buNone/>
            </a:pPr>
            <a:r>
              <a:rPr lang="en" sz="1000">
                <a:solidFill>
                  <a:schemeClr val="dk1"/>
                </a:solidFill>
                <a:latin typeface="Outfit SemiBold"/>
                <a:ea typeface="Outfit SemiBold"/>
                <a:cs typeface="Outfit SemiBold"/>
                <a:sym typeface="Outfit SemiBold"/>
              </a:rPr>
              <a:t>Strategy Overview</a:t>
            </a:r>
            <a:endParaRPr sz="10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0"/>
              </a:spcAft>
              <a:buNone/>
            </a:pPr>
            <a:r>
              <a:rPr lang="en" sz="1000">
                <a:solidFill>
                  <a:schemeClr val="dk2"/>
                </a:solidFill>
                <a:latin typeface="Roboto"/>
                <a:ea typeface="Roboto"/>
                <a:cs typeface="Roboto"/>
                <a:sym typeface="Roboto"/>
              </a:rPr>
              <a:t>Over the past quarter we’ve made shifted project focus areas in order align more closely to our aligned investment benchmarks.</a:t>
            </a:r>
            <a:endParaRPr sz="1000">
              <a:solidFill>
                <a:schemeClr val="dk2"/>
              </a:solidFill>
              <a:latin typeface="Roboto"/>
              <a:ea typeface="Roboto"/>
              <a:cs typeface="Roboto"/>
              <a:sym typeface="Roboto"/>
            </a:endParaRPr>
          </a:p>
          <a:p>
            <a:pPr indent="-292100" lvl="0" marL="45720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New Value: </a:t>
            </a:r>
            <a:r>
              <a:rPr b="1" lang="en" sz="1000">
                <a:solidFill>
                  <a:schemeClr val="dk2"/>
                </a:solidFill>
                <a:latin typeface="Roboto"/>
                <a:ea typeface="Roboto"/>
                <a:cs typeface="Roboto"/>
                <a:sym typeface="Roboto"/>
              </a:rPr>
              <a:t>7% QoQ jump</a:t>
            </a:r>
            <a:r>
              <a:rPr lang="en" sz="1000">
                <a:solidFill>
                  <a:schemeClr val="dk2"/>
                </a:solidFill>
                <a:latin typeface="Roboto"/>
                <a:ea typeface="Roboto"/>
                <a:cs typeface="Roboto"/>
                <a:sym typeface="Roboto"/>
              </a:rPr>
              <a:t> in Q2 as we continue to adjust headcount to platform scale projects.</a:t>
            </a:r>
            <a:endParaRPr sz="1000">
              <a:solidFill>
                <a:schemeClr val="dk2"/>
              </a:solidFill>
              <a:latin typeface="Roboto"/>
              <a:ea typeface="Roboto"/>
              <a:cs typeface="Roboto"/>
              <a:sym typeface="Roboto"/>
            </a:endParaRPr>
          </a:p>
          <a:p>
            <a:pPr indent="-292100" lvl="0" marL="45720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Feature Enhancements: </a:t>
            </a:r>
            <a:r>
              <a:rPr b="1" lang="en" sz="1000">
                <a:solidFill>
                  <a:schemeClr val="dk2"/>
                </a:solidFill>
                <a:latin typeface="Roboto"/>
                <a:ea typeface="Roboto"/>
                <a:cs typeface="Roboto"/>
                <a:sym typeface="Roboto"/>
              </a:rPr>
              <a:t>12% decrease QoQ</a:t>
            </a:r>
            <a:r>
              <a:rPr lang="en" sz="1000">
                <a:solidFill>
                  <a:schemeClr val="dk2"/>
                </a:solidFill>
                <a:latin typeface="Roboto"/>
                <a:ea typeface="Roboto"/>
                <a:cs typeface="Roboto"/>
                <a:sym typeface="Roboto"/>
              </a:rPr>
              <a:t> with a heavier investment planned via Q3 focus areas </a:t>
            </a:r>
            <a:endParaRPr sz="1000">
              <a:solidFill>
                <a:schemeClr val="dk2"/>
              </a:solidFill>
              <a:latin typeface="Roboto"/>
              <a:ea typeface="Roboto"/>
              <a:cs typeface="Roboto"/>
              <a:sym typeface="Roboto"/>
            </a:endParaRPr>
          </a:p>
          <a:p>
            <a:pPr indent="-292100" lvl="0" marL="45720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Developer Experience: </a:t>
            </a:r>
            <a:r>
              <a:rPr b="1" lang="en" sz="1000">
                <a:solidFill>
                  <a:schemeClr val="dk2"/>
                </a:solidFill>
                <a:latin typeface="Roboto"/>
                <a:ea typeface="Roboto"/>
                <a:cs typeface="Roboto"/>
                <a:sym typeface="Roboto"/>
              </a:rPr>
              <a:t>4% QoQ growth</a:t>
            </a:r>
            <a:r>
              <a:rPr lang="en" sz="1000">
                <a:solidFill>
                  <a:schemeClr val="dk2"/>
                </a:solidFill>
                <a:latin typeface="Roboto"/>
                <a:ea typeface="Roboto"/>
                <a:cs typeface="Roboto"/>
                <a:sym typeface="Roboto"/>
              </a:rPr>
              <a:t> due to investment in new tooling integrations across teams</a:t>
            </a:r>
            <a:endParaRPr sz="1000">
              <a:solidFill>
                <a:schemeClr val="dk2"/>
              </a:solidFill>
              <a:latin typeface="Roboto"/>
              <a:ea typeface="Roboto"/>
              <a:cs typeface="Roboto"/>
              <a:sym typeface="Roboto"/>
            </a:endParaRPr>
          </a:p>
          <a:p>
            <a:pPr indent="-292100" lvl="0" marL="457200" rtl="0" algn="l">
              <a:lnSpc>
                <a:spcPct val="115000"/>
              </a:lnSpc>
              <a:spcBef>
                <a:spcPts val="1000"/>
              </a:spcBef>
              <a:spcAft>
                <a:spcPts val="0"/>
              </a:spcAft>
              <a:buClr>
                <a:schemeClr val="dk2"/>
              </a:buClr>
              <a:buSzPts val="1000"/>
              <a:buFont typeface="Roboto"/>
              <a:buChar char="●"/>
            </a:pPr>
            <a:r>
              <a:rPr lang="en" sz="1000">
                <a:solidFill>
                  <a:schemeClr val="dk2"/>
                </a:solidFill>
                <a:latin typeface="Roboto"/>
                <a:ea typeface="Roboto"/>
                <a:cs typeface="Roboto"/>
                <a:sym typeface="Roboto"/>
              </a:rPr>
              <a:t>Keeping the Lights On: Continues to rise as anticipated due to quality issues in data services and cloud migration.</a:t>
            </a:r>
            <a:endParaRPr sz="1000">
              <a:solidFill>
                <a:schemeClr val="dk2"/>
              </a:solidFill>
              <a:latin typeface="Roboto"/>
              <a:ea typeface="Roboto"/>
              <a:cs typeface="Roboto"/>
              <a:sym typeface="Roboto"/>
            </a:endParaRPr>
          </a:p>
          <a:p>
            <a:pPr indent="0" lvl="0" marL="0" rtl="0" algn="l">
              <a:lnSpc>
                <a:spcPct val="115000"/>
              </a:lnSpc>
              <a:spcBef>
                <a:spcPts val="1000"/>
              </a:spcBef>
              <a:spcAft>
                <a:spcPts val="1000"/>
              </a:spcAft>
              <a:buNone/>
            </a:pPr>
            <a:r>
              <a:t/>
            </a:r>
            <a:endParaRPr sz="1000">
              <a:solidFill>
                <a:schemeClr val="dk2"/>
              </a:solidFill>
              <a:latin typeface="Roboto"/>
              <a:ea typeface="Roboto"/>
              <a:cs typeface="Roboto"/>
              <a:sym typeface="Roboto"/>
            </a:endParaRPr>
          </a:p>
        </p:txBody>
      </p:sp>
      <p:pic>
        <p:nvPicPr>
          <p:cNvPr id="166" name="Google Shape;166;p30" title="investment_profile.png"/>
          <p:cNvPicPr preferRelativeResize="0"/>
          <p:nvPr/>
        </p:nvPicPr>
        <p:blipFill rotWithShape="1">
          <a:blip r:embed="rId3">
            <a:alphaModFix/>
          </a:blip>
          <a:srcRect b="0" l="-8681" r="-3918" t="-4460"/>
          <a:stretch/>
        </p:blipFill>
        <p:spPr>
          <a:xfrm>
            <a:off x="457200" y="467325"/>
            <a:ext cx="4305024" cy="38632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cxnSp>
        <p:nvCxnSpPr>
          <p:cNvPr id="171" name="Google Shape;171;p31"/>
          <p:cNvCxnSpPr/>
          <p:nvPr/>
        </p:nvCxnSpPr>
        <p:spPr>
          <a:xfrm>
            <a:off x="453600" y="331925"/>
            <a:ext cx="8233200" cy="0"/>
          </a:xfrm>
          <a:prstGeom prst="straightConnector1">
            <a:avLst/>
          </a:prstGeom>
          <a:noFill/>
          <a:ln cap="flat" cmpd="sng" w="9525">
            <a:solidFill>
              <a:schemeClr val="lt1"/>
            </a:solidFill>
            <a:prstDash val="solid"/>
            <a:round/>
            <a:headEnd len="med" w="med" type="none"/>
            <a:tailEnd len="med" w="med" type="none"/>
          </a:ln>
        </p:spPr>
      </p:cxnSp>
      <p:sp>
        <p:nvSpPr>
          <p:cNvPr id="172" name="Google Shape;172;p31"/>
          <p:cNvSpPr txBox="1"/>
          <p:nvPr/>
        </p:nvSpPr>
        <p:spPr>
          <a:xfrm>
            <a:off x="5306225" y="650875"/>
            <a:ext cx="3380700" cy="967800"/>
          </a:xfrm>
          <a:prstGeom prst="rect">
            <a:avLst/>
          </a:prstGeom>
          <a:noFill/>
          <a:ln>
            <a:noFill/>
          </a:ln>
        </p:spPr>
        <p:txBody>
          <a:bodyPr anchorCtr="0" anchor="t" bIns="0" lIns="0" spcFirstLastPara="1" rIns="0" wrap="square" tIns="0">
            <a:spAutoFit/>
          </a:bodyPr>
          <a:lstStyle/>
          <a:p>
            <a:pPr indent="-317500" lvl="0" marL="457200" rtl="0" algn="l">
              <a:lnSpc>
                <a:spcPct val="115000"/>
              </a:lnSpc>
              <a:spcBef>
                <a:spcPts val="0"/>
              </a:spcBef>
              <a:spcAft>
                <a:spcPts val="0"/>
              </a:spcAft>
              <a:buClr>
                <a:srgbClr val="BAC3D3"/>
              </a:buClr>
              <a:buSzPts val="1400"/>
              <a:buFont typeface="Roboto"/>
              <a:buChar char="●"/>
            </a:pPr>
            <a:r>
              <a:rPr lang="en">
                <a:solidFill>
                  <a:srgbClr val="BAC3D3"/>
                </a:solidFill>
                <a:latin typeface="Roboto"/>
                <a:ea typeface="Roboto"/>
                <a:cs typeface="Roboto"/>
                <a:sym typeface="Roboto"/>
              </a:rPr>
              <a:t>GenAI Adoption</a:t>
            </a:r>
            <a:endParaRPr>
              <a:solidFill>
                <a:srgbClr val="BAC3D3"/>
              </a:solidFill>
              <a:latin typeface="Roboto"/>
              <a:ea typeface="Roboto"/>
              <a:cs typeface="Roboto"/>
              <a:sym typeface="Roboto"/>
            </a:endParaRPr>
          </a:p>
          <a:p>
            <a:pPr indent="-317500" lvl="0" marL="457200" rtl="0" algn="l">
              <a:lnSpc>
                <a:spcPct val="115000"/>
              </a:lnSpc>
              <a:spcBef>
                <a:spcPts val="1000"/>
              </a:spcBef>
              <a:spcAft>
                <a:spcPts val="0"/>
              </a:spcAft>
              <a:buClr>
                <a:srgbClr val="BAC3D3"/>
              </a:buClr>
              <a:buSzPts val="1400"/>
              <a:buFont typeface="Roboto"/>
              <a:buChar char="●"/>
            </a:pPr>
            <a:r>
              <a:rPr lang="en">
                <a:solidFill>
                  <a:srgbClr val="BAC3D3"/>
                </a:solidFill>
                <a:latin typeface="Roboto"/>
                <a:ea typeface="Roboto"/>
                <a:cs typeface="Roboto"/>
                <a:sym typeface="Roboto"/>
              </a:rPr>
              <a:t>Code Quality</a:t>
            </a:r>
            <a:endParaRPr>
              <a:solidFill>
                <a:srgbClr val="BAC3D3"/>
              </a:solidFill>
              <a:latin typeface="Roboto"/>
              <a:ea typeface="Roboto"/>
              <a:cs typeface="Roboto"/>
              <a:sym typeface="Roboto"/>
            </a:endParaRPr>
          </a:p>
          <a:p>
            <a:pPr indent="-317500" lvl="0" marL="457200" rtl="0" algn="l">
              <a:lnSpc>
                <a:spcPct val="115000"/>
              </a:lnSpc>
              <a:spcBef>
                <a:spcPts val="1000"/>
              </a:spcBef>
              <a:spcAft>
                <a:spcPts val="1000"/>
              </a:spcAft>
              <a:buClr>
                <a:srgbClr val="BAC3D3"/>
              </a:buClr>
              <a:buSzPts val="1400"/>
              <a:buFont typeface="Roboto"/>
              <a:buChar char="●"/>
            </a:pPr>
            <a:r>
              <a:rPr lang="en">
                <a:solidFill>
                  <a:srgbClr val="BAC3D3"/>
                </a:solidFill>
                <a:latin typeface="Roboto"/>
                <a:ea typeface="Roboto"/>
                <a:cs typeface="Roboto"/>
                <a:sym typeface="Roboto"/>
              </a:rPr>
              <a:t>Experience &amp; Productivity</a:t>
            </a:r>
            <a:endParaRPr>
              <a:solidFill>
                <a:srgbClr val="BAC3D3"/>
              </a:solidFill>
              <a:latin typeface="Roboto"/>
              <a:ea typeface="Roboto"/>
              <a:cs typeface="Roboto"/>
              <a:sym typeface="Roboto"/>
            </a:endParaRPr>
          </a:p>
        </p:txBody>
      </p:sp>
      <p:sp>
        <p:nvSpPr>
          <p:cNvPr id="173" name="Google Shape;173;p31"/>
          <p:cNvSpPr txBox="1"/>
          <p:nvPr/>
        </p:nvSpPr>
        <p:spPr>
          <a:xfrm>
            <a:off x="457200" y="457375"/>
            <a:ext cx="3619200" cy="2155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4400"/>
              <a:buFont typeface="Arial"/>
              <a:buNone/>
            </a:pPr>
            <a:r>
              <a:rPr lang="en" sz="4800">
                <a:solidFill>
                  <a:schemeClr val="lt1"/>
                </a:solidFill>
                <a:latin typeface="Outfit SemiBold"/>
                <a:ea typeface="Outfit SemiBold"/>
                <a:cs typeface="Outfit SemiBold"/>
                <a:sym typeface="Outfit SemiBold"/>
              </a:rPr>
              <a:t>Org. Initiatives</a:t>
            </a:r>
            <a:endParaRPr sz="4800">
              <a:solidFill>
                <a:schemeClr val="lt1"/>
              </a:solidFill>
              <a:latin typeface="Outfit SemiBold"/>
              <a:ea typeface="Outfit SemiBold"/>
              <a:cs typeface="Outfit SemiBold"/>
              <a:sym typeface="Outfit SemiBold"/>
            </a:endParaRPr>
          </a:p>
          <a:p>
            <a:pPr indent="0" lvl="0" marL="0" marR="0" rtl="0" algn="l">
              <a:lnSpc>
                <a:spcPct val="115000"/>
              </a:lnSpc>
              <a:spcBef>
                <a:spcPts val="0"/>
              </a:spcBef>
              <a:spcAft>
                <a:spcPts val="0"/>
              </a:spcAft>
              <a:buClr>
                <a:srgbClr val="000000"/>
              </a:buClr>
              <a:buSzPts val="4400"/>
              <a:buFont typeface="Arial"/>
              <a:buNone/>
            </a:pPr>
            <a:r>
              <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179" name="Google Shape;179;p32"/>
          <p:cNvSpPr txBox="1"/>
          <p:nvPr/>
        </p:nvSpPr>
        <p:spPr>
          <a:xfrm>
            <a:off x="457200" y="250500"/>
            <a:ext cx="8174400" cy="130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Q2 ENGINEERING INITIATIVES</a:t>
            </a:r>
            <a:endParaRPr sz="700">
              <a:solidFill>
                <a:srgbClr val="8898A8"/>
              </a:solidFill>
              <a:latin typeface="Roboto Medium"/>
              <a:ea typeface="Roboto Medium"/>
              <a:cs typeface="Roboto Medium"/>
              <a:sym typeface="Roboto Medium"/>
            </a:endParaRPr>
          </a:p>
          <a:p>
            <a:pPr indent="0" lvl="0" marL="0" rtl="0" algn="l">
              <a:spcBef>
                <a:spcPts val="1000"/>
              </a:spcBef>
              <a:spcAft>
                <a:spcPts val="0"/>
              </a:spcAft>
              <a:buClr>
                <a:srgbClr val="1E2533"/>
              </a:buClr>
              <a:buSzPts val="1100"/>
              <a:buFont typeface="Arial"/>
              <a:buNone/>
            </a:pPr>
            <a:r>
              <a:rPr lang="en" sz="2400">
                <a:solidFill>
                  <a:schemeClr val="dk1"/>
                </a:solidFill>
                <a:latin typeface="Outfit SemiBold"/>
                <a:ea typeface="Outfit SemiBold"/>
                <a:cs typeface="Outfit SemiBold"/>
                <a:sym typeface="Outfit SemiBold"/>
              </a:rPr>
              <a:t>GenAI Adoption</a:t>
            </a:r>
            <a:endParaRPr sz="2400">
              <a:solidFill>
                <a:schemeClr val="dk1"/>
              </a:solidFill>
              <a:latin typeface="Outfit SemiBold"/>
              <a:ea typeface="Outfit SemiBold"/>
              <a:cs typeface="Outfit SemiBold"/>
              <a:sym typeface="Outfit SemiBold"/>
            </a:endParaRPr>
          </a:p>
          <a:p>
            <a:pPr indent="0" lvl="0" marL="0" rtl="0" algn="l">
              <a:lnSpc>
                <a:spcPct val="115000"/>
              </a:lnSpc>
              <a:spcBef>
                <a:spcPts val="1000"/>
              </a:spcBef>
              <a:spcAft>
                <a:spcPts val="0"/>
              </a:spcAft>
              <a:buNone/>
            </a:pPr>
            <a:r>
              <a:rPr lang="en" sz="1200">
                <a:solidFill>
                  <a:schemeClr val="dk2"/>
                </a:solidFill>
                <a:latin typeface="Roboto"/>
                <a:ea typeface="Roboto"/>
                <a:cs typeface="Roboto"/>
                <a:sym typeface="Roboto"/>
              </a:rPr>
              <a:t>In Q2 we continued to roll out GenAI coding tools in the IDE and AI-based code reviews, with substantial upside. We are experimenting with Coding Agents, documentation and quality use cases, expecting to operationalize in Q4.</a:t>
            </a:r>
            <a:endParaRPr/>
          </a:p>
          <a:p>
            <a:pPr indent="0" lvl="0" marL="0" rtl="0" algn="l">
              <a:spcBef>
                <a:spcPts val="0"/>
              </a:spcBef>
              <a:spcAft>
                <a:spcPts val="1000"/>
              </a:spcAft>
              <a:buClr>
                <a:srgbClr val="1E2533"/>
              </a:buClr>
              <a:buSzPts val="1100"/>
              <a:buFont typeface="Arial"/>
              <a:buNone/>
            </a:pPr>
            <a:br>
              <a:rPr lang="en" sz="700">
                <a:solidFill>
                  <a:srgbClr val="8898A8"/>
                </a:solidFill>
                <a:latin typeface="Roboto Medium"/>
                <a:ea typeface="Roboto Medium"/>
                <a:cs typeface="Roboto Medium"/>
                <a:sym typeface="Roboto Medium"/>
              </a:rPr>
            </a:br>
            <a:endParaRPr sz="700">
              <a:solidFill>
                <a:srgbClr val="8898A8"/>
              </a:solidFill>
              <a:latin typeface="Roboto Medium"/>
              <a:ea typeface="Roboto Medium"/>
              <a:cs typeface="Roboto Medium"/>
              <a:sym typeface="Roboto Medium"/>
            </a:endParaRPr>
          </a:p>
        </p:txBody>
      </p:sp>
      <p:graphicFrame>
        <p:nvGraphicFramePr>
          <p:cNvPr id="180" name="Google Shape;180;p32"/>
          <p:cNvGraphicFramePr/>
          <p:nvPr/>
        </p:nvGraphicFramePr>
        <p:xfrm>
          <a:off x="457200" y="1847850"/>
          <a:ext cx="3000000" cy="3000000"/>
        </p:xfrm>
        <a:graphic>
          <a:graphicData uri="http://schemas.openxmlformats.org/drawingml/2006/table">
            <a:tbl>
              <a:tblPr>
                <a:noFill/>
                <a:tableStyleId>{F61E0B18-13D9-44CC-B7DF-A1EB6368F6F8}</a:tableStyleId>
              </a:tblPr>
              <a:tblGrid>
                <a:gridCol w="1679750"/>
                <a:gridCol w="953300"/>
                <a:gridCol w="1901975"/>
                <a:gridCol w="951375"/>
                <a:gridCol w="1812850"/>
                <a:gridCol w="930350"/>
              </a:tblGrid>
              <a:tr h="381000">
                <a:tc gridSpan="2">
                  <a:txBody>
                    <a:bodyPr/>
                    <a:lstStyle/>
                    <a:p>
                      <a:pPr indent="0" lvl="0" marL="0" rtl="0" algn="l">
                        <a:lnSpc>
                          <a:spcPct val="115000"/>
                        </a:lnSpc>
                        <a:spcBef>
                          <a:spcPts val="0"/>
                        </a:spcBef>
                        <a:spcAft>
                          <a:spcPts val="0"/>
                        </a:spcAft>
                        <a:buNone/>
                      </a:pPr>
                      <a:r>
                        <a:rPr lang="en">
                          <a:solidFill>
                            <a:schemeClr val="dk1"/>
                          </a:solidFill>
                          <a:latin typeface="Outfit SemiBold"/>
                          <a:ea typeface="Outfit SemiBold"/>
                          <a:cs typeface="Outfit SemiBold"/>
                          <a:sym typeface="Outfit SemiBold"/>
                        </a:rPr>
                        <a:t>Code Assist</a:t>
                      </a:r>
                      <a:endParaRPr>
                        <a:solidFill>
                          <a:schemeClr val="dk1"/>
                        </a:solidFill>
                        <a:latin typeface="Outfit SemiBold"/>
                        <a:ea typeface="Outfit SemiBold"/>
                        <a:cs typeface="Outfit SemiBold"/>
                        <a:sym typeface="Outfit SemiBold"/>
                      </a:endParaRPr>
                    </a:p>
                    <a:p>
                      <a:pPr indent="0" lvl="0" marL="0" rtl="0" algn="l">
                        <a:lnSpc>
                          <a:spcPct val="115000"/>
                        </a:lnSpc>
                        <a:spcBef>
                          <a:spcPts val="0"/>
                        </a:spcBef>
                        <a:spcAft>
                          <a:spcPts val="0"/>
                        </a:spcAft>
                        <a:buNone/>
                      </a:pPr>
                      <a:r>
                        <a:rPr lang="en" sz="1000">
                          <a:solidFill>
                            <a:schemeClr val="dk2"/>
                          </a:solidFill>
                          <a:latin typeface="Roboto"/>
                          <a:ea typeface="Roboto"/>
                          <a:cs typeface="Roboto"/>
                          <a:sym typeface="Roboto"/>
                        </a:rPr>
                        <a:t>Operational </a:t>
                      </a:r>
                      <a:r>
                        <a:rPr lang="en" sz="1200">
                          <a:solidFill>
                            <a:schemeClr val="accent5"/>
                          </a:solidFill>
                          <a:latin typeface="Roboto"/>
                          <a:ea typeface="Roboto"/>
                          <a:cs typeface="Roboto"/>
                          <a:sym typeface="Roboto"/>
                        </a:rPr>
                        <a:t>⏺</a:t>
                      </a:r>
                      <a:endParaRPr/>
                    </a:p>
                  </a:txBody>
                  <a:tcPr marT="0" marB="274300" marR="91425" marL="0" anchor="ctr">
                    <a:lnL cap="flat" cmpd="sng" w="9525">
                      <a:solidFill>
                        <a:srgbClr val="9E9E9E">
                          <a:alpha val="0"/>
                        </a:srgb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2">
                  <a:txBody>
                    <a:bodyPr/>
                    <a:lstStyle/>
                    <a:p>
                      <a:pPr indent="0" lvl="0" marL="0" rtl="0" algn="l">
                        <a:lnSpc>
                          <a:spcPct val="115000"/>
                        </a:lnSpc>
                        <a:spcBef>
                          <a:spcPts val="0"/>
                        </a:spcBef>
                        <a:spcAft>
                          <a:spcPts val="1000"/>
                        </a:spcAft>
                        <a:buNone/>
                      </a:pPr>
                      <a:r>
                        <a:rPr lang="en">
                          <a:solidFill>
                            <a:schemeClr val="dk1"/>
                          </a:solidFill>
                          <a:latin typeface="Outfit SemiBold"/>
                          <a:ea typeface="Outfit SemiBold"/>
                          <a:cs typeface="Outfit SemiBold"/>
                          <a:sym typeface="Outfit SemiBold"/>
                        </a:rPr>
                        <a:t>Code Review</a:t>
                      </a:r>
                      <a:br>
                        <a:rPr lang="en">
                          <a:solidFill>
                            <a:schemeClr val="dk1"/>
                          </a:solidFill>
                          <a:latin typeface="Outfit SemiBold"/>
                          <a:ea typeface="Outfit SemiBold"/>
                          <a:cs typeface="Outfit SemiBold"/>
                          <a:sym typeface="Outfit SemiBold"/>
                        </a:rPr>
                      </a:br>
                      <a:r>
                        <a:rPr lang="en" sz="1000">
                          <a:solidFill>
                            <a:schemeClr val="dk2"/>
                          </a:solidFill>
                          <a:latin typeface="Roboto"/>
                          <a:ea typeface="Roboto"/>
                          <a:cs typeface="Roboto"/>
                          <a:sym typeface="Roboto"/>
                        </a:rPr>
                        <a:t>Operational </a:t>
                      </a:r>
                      <a:r>
                        <a:rPr lang="en" sz="1200">
                          <a:solidFill>
                            <a:schemeClr val="accent5"/>
                          </a:solidFill>
                          <a:latin typeface="Roboto"/>
                          <a:ea typeface="Roboto"/>
                          <a:cs typeface="Roboto"/>
                          <a:sym typeface="Roboto"/>
                        </a:rPr>
                        <a:t>⏺</a:t>
                      </a:r>
                      <a:endParaRPr/>
                    </a:p>
                  </a:txBody>
                  <a:tcPr marT="0" marB="274300" marR="91425" marL="13715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gridSpan="2">
                  <a:txBody>
                    <a:bodyPr/>
                    <a:lstStyle/>
                    <a:p>
                      <a:pPr indent="0" lvl="0" marL="0" rtl="0" algn="l">
                        <a:lnSpc>
                          <a:spcPct val="115000"/>
                        </a:lnSpc>
                        <a:spcBef>
                          <a:spcPts val="0"/>
                        </a:spcBef>
                        <a:spcAft>
                          <a:spcPts val="1000"/>
                        </a:spcAft>
                        <a:buNone/>
                      </a:pPr>
                      <a:r>
                        <a:rPr lang="en">
                          <a:solidFill>
                            <a:schemeClr val="dk1"/>
                          </a:solidFill>
                          <a:latin typeface="Outfit SemiBold"/>
                          <a:ea typeface="Outfit SemiBold"/>
                          <a:cs typeface="Outfit SemiBold"/>
                          <a:sym typeface="Outfit SemiBold"/>
                        </a:rPr>
                        <a:t>Coding Agents</a:t>
                      </a:r>
                      <a:br>
                        <a:rPr lang="en">
                          <a:solidFill>
                            <a:schemeClr val="dk1"/>
                          </a:solidFill>
                          <a:latin typeface="Outfit SemiBold"/>
                          <a:ea typeface="Outfit SemiBold"/>
                          <a:cs typeface="Outfit SemiBold"/>
                          <a:sym typeface="Outfit SemiBold"/>
                        </a:rPr>
                      </a:br>
                      <a:r>
                        <a:rPr lang="en" sz="1000">
                          <a:solidFill>
                            <a:schemeClr val="dk2"/>
                          </a:solidFill>
                          <a:latin typeface="Roboto"/>
                          <a:ea typeface="Roboto"/>
                          <a:cs typeface="Roboto"/>
                          <a:sym typeface="Roboto"/>
                        </a:rPr>
                        <a:t>Experimental </a:t>
                      </a:r>
                      <a:r>
                        <a:rPr lang="en" sz="1200">
                          <a:solidFill>
                            <a:schemeClr val="accent2"/>
                          </a:solidFill>
                          <a:latin typeface="Roboto"/>
                          <a:ea typeface="Roboto"/>
                          <a:cs typeface="Roboto"/>
                          <a:sym typeface="Roboto"/>
                        </a:rPr>
                        <a:t>⏺</a:t>
                      </a:r>
                      <a:endParaRPr/>
                    </a:p>
                  </a:txBody>
                  <a:tcPr marT="0" marB="274300" marR="91425" marL="137150" anchor="ctr">
                    <a:lnL cap="flat" cmpd="sng" w="9525">
                      <a:solidFill>
                        <a:schemeClr val="dk1">
                          <a:alpha val="0"/>
                        </a:scheme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lang="en" sz="800">
                          <a:solidFill>
                            <a:schemeClr val="dk2"/>
                          </a:solidFill>
                          <a:latin typeface="Roboto Medium"/>
                          <a:ea typeface="Roboto Medium"/>
                          <a:cs typeface="Roboto Medium"/>
                          <a:sym typeface="Roboto Medium"/>
                        </a:rPr>
                        <a:t>ADOPTION</a:t>
                      </a:r>
                      <a:endParaRPr sz="800">
                        <a:solidFill>
                          <a:schemeClr val="dk2"/>
                        </a:solidFill>
                        <a:latin typeface="Roboto Medium"/>
                        <a:ea typeface="Roboto Medium"/>
                        <a:cs typeface="Roboto Medium"/>
                        <a:sym typeface="Roboto Medium"/>
                      </a:endParaRPr>
                    </a:p>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68%</a:t>
                      </a:r>
                      <a:r>
                        <a:rPr lang="en" sz="1000">
                          <a:solidFill>
                            <a:schemeClr val="dk2"/>
                          </a:solidFill>
                          <a:latin typeface="Outfit SemiBold"/>
                          <a:ea typeface="Outfit SemiBold"/>
                          <a:cs typeface="Outfit SemiBold"/>
                          <a:sym typeface="Outfit SemiBold"/>
                        </a:rPr>
                        <a:t> </a:t>
                      </a:r>
                      <a:r>
                        <a:rPr lang="en" sz="1000">
                          <a:solidFill>
                            <a:schemeClr val="dk2"/>
                          </a:solidFill>
                          <a:latin typeface="Roboto"/>
                          <a:ea typeface="Roboto"/>
                          <a:cs typeface="Roboto"/>
                          <a:sym typeface="Roboto"/>
                        </a:rPr>
                        <a:t>of devs</a:t>
                      </a:r>
                      <a:endParaRPr/>
                    </a:p>
                  </a:txBody>
                  <a:tcPr marT="182875" marB="182875" marR="91425" marL="0" anchor="ctr">
                    <a:lnL cap="flat" cmpd="sng" w="9525">
                      <a:solidFill>
                        <a:srgbClr val="BAC3D3">
                          <a:alpha val="0"/>
                        </a:srgbClr>
                      </a:solidFill>
                      <a:prstDash val="solid"/>
                      <a:round/>
                      <a:headEnd len="sm" w="sm" type="none"/>
                      <a:tailEnd len="sm" w="sm" type="none"/>
                    </a:lnL>
                    <a:lnR cap="flat" cmpd="sng" w="9525">
                      <a:solidFill>
                        <a:srgbClr val="BAC3D3"/>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Q1: 45%</a:t>
                      </a:r>
                      <a:endParaRPr sz="1000">
                        <a:solidFill>
                          <a:schemeClr val="dk2"/>
                        </a:solidFill>
                        <a:latin typeface="Roboto"/>
                        <a:ea typeface="Roboto"/>
                        <a:cs typeface="Roboto"/>
                        <a:sym typeface="Roboto"/>
                      </a:endParaRPr>
                    </a:p>
                    <a:p>
                      <a:pPr indent="0" lvl="0" marL="0" rtl="0" algn="l">
                        <a:spcBef>
                          <a:spcPts val="0"/>
                        </a:spcBef>
                        <a:spcAft>
                          <a:spcPts val="0"/>
                        </a:spcAft>
                        <a:buNone/>
                      </a:pPr>
                      <a:r>
                        <a:rPr lang="en" sz="1000">
                          <a:solidFill>
                            <a:schemeClr val="dk2"/>
                          </a:solidFill>
                          <a:latin typeface="Roboto"/>
                          <a:ea typeface="Roboto"/>
                          <a:cs typeface="Roboto"/>
                          <a:sym typeface="Roboto"/>
                        </a:rPr>
                        <a:t>Q3 goal: 75%</a:t>
                      </a:r>
                      <a:endParaRPr/>
                    </a:p>
                  </a:txBody>
                  <a:tcPr marT="182875" marB="182875" marR="91425" marL="91425" anchor="ctr">
                    <a:lnL cap="flat" cmpd="sng" w="9525">
                      <a:solidFill>
                        <a:srgbClr val="BAC3D3"/>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chemeClr val="dk2"/>
                          </a:solidFill>
                          <a:latin typeface="Roboto Medium"/>
                          <a:ea typeface="Roboto Medium"/>
                          <a:cs typeface="Roboto Medium"/>
                          <a:sym typeface="Roboto Medium"/>
                        </a:rPr>
                        <a:t>ADOPTION</a:t>
                      </a:r>
                      <a:endParaRPr sz="800">
                        <a:solidFill>
                          <a:schemeClr val="dk2"/>
                        </a:solidFill>
                        <a:latin typeface="Roboto Medium"/>
                        <a:ea typeface="Roboto Medium"/>
                        <a:cs typeface="Roboto Medium"/>
                        <a:sym typeface="Roboto Medium"/>
                      </a:endParaRPr>
                    </a:p>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44%</a:t>
                      </a:r>
                      <a:r>
                        <a:rPr lang="en" sz="1000">
                          <a:solidFill>
                            <a:schemeClr val="dk2"/>
                          </a:solidFill>
                          <a:latin typeface="Outfit SemiBold"/>
                          <a:ea typeface="Outfit SemiBold"/>
                          <a:cs typeface="Outfit SemiBold"/>
                          <a:sym typeface="Outfit SemiBold"/>
                        </a:rPr>
                        <a:t> </a:t>
                      </a:r>
                      <a:r>
                        <a:rPr lang="en" sz="1000">
                          <a:solidFill>
                            <a:schemeClr val="dk2"/>
                          </a:solidFill>
                          <a:latin typeface="Roboto"/>
                          <a:ea typeface="Roboto"/>
                          <a:cs typeface="Roboto"/>
                          <a:sym typeface="Roboto"/>
                        </a:rPr>
                        <a:t>of pull requests</a:t>
                      </a:r>
                      <a:endParaRPr/>
                    </a:p>
                  </a:txBody>
                  <a:tcPr marT="182875" marB="182875" marR="91425" marL="137150" anchor="ctr">
                    <a:lnL cap="flat" cmpd="sng" w="9525">
                      <a:solidFill>
                        <a:schemeClr val="dk1"/>
                      </a:solidFill>
                      <a:prstDash val="solid"/>
                      <a:round/>
                      <a:headEnd len="sm" w="sm" type="none"/>
                      <a:tailEnd len="sm" w="sm" type="none"/>
                    </a:lnL>
                    <a:lnR cap="flat" cmpd="sng" w="9525">
                      <a:solidFill>
                        <a:srgbClr val="BAC3D3"/>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Q1: 35%</a:t>
                      </a:r>
                      <a:endParaRPr sz="1000">
                        <a:solidFill>
                          <a:schemeClr val="dk2"/>
                        </a:solidFill>
                        <a:latin typeface="Roboto"/>
                        <a:ea typeface="Roboto"/>
                        <a:cs typeface="Roboto"/>
                        <a:sym typeface="Roboto"/>
                      </a:endParaRPr>
                    </a:p>
                    <a:p>
                      <a:pPr indent="0" lvl="0" marL="0" rtl="0" algn="l">
                        <a:spcBef>
                          <a:spcPts val="0"/>
                        </a:spcBef>
                        <a:spcAft>
                          <a:spcPts val="0"/>
                        </a:spcAft>
                        <a:buNone/>
                      </a:pPr>
                      <a:r>
                        <a:rPr lang="en" sz="1000">
                          <a:solidFill>
                            <a:schemeClr val="dk2"/>
                          </a:solidFill>
                          <a:latin typeface="Roboto"/>
                          <a:ea typeface="Roboto"/>
                          <a:cs typeface="Roboto"/>
                          <a:sym typeface="Roboto"/>
                        </a:rPr>
                        <a:t>Q3 goal: 60%</a:t>
                      </a:r>
                      <a:endParaRPr/>
                    </a:p>
                  </a:txBody>
                  <a:tcPr marT="182875" marB="182875" marR="0" marL="91425" anchor="ctr">
                    <a:lnL cap="flat" cmpd="sng" w="9525">
                      <a:solidFill>
                        <a:srgbClr val="BAC3D3"/>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chemeClr val="dk2"/>
                          </a:solidFill>
                          <a:latin typeface="Roboto Medium"/>
                          <a:ea typeface="Roboto Medium"/>
                          <a:cs typeface="Roboto Medium"/>
                          <a:sym typeface="Roboto Medium"/>
                        </a:rPr>
                        <a:t>ADOPTION</a:t>
                      </a:r>
                      <a:endParaRPr sz="800">
                        <a:solidFill>
                          <a:schemeClr val="dk2"/>
                        </a:solidFill>
                        <a:latin typeface="Roboto Medium"/>
                        <a:ea typeface="Roboto Medium"/>
                        <a:cs typeface="Roboto Medium"/>
                        <a:sym typeface="Roboto Medium"/>
                      </a:endParaRPr>
                    </a:p>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4</a:t>
                      </a:r>
                      <a:r>
                        <a:rPr lang="en" sz="1000">
                          <a:solidFill>
                            <a:schemeClr val="dk2"/>
                          </a:solidFill>
                          <a:latin typeface="Outfit SemiBold"/>
                          <a:ea typeface="Outfit SemiBold"/>
                          <a:cs typeface="Outfit SemiBold"/>
                          <a:sym typeface="Outfit SemiBold"/>
                        </a:rPr>
                        <a:t> </a:t>
                      </a:r>
                      <a:r>
                        <a:rPr lang="en" sz="1000">
                          <a:solidFill>
                            <a:schemeClr val="dk2"/>
                          </a:solidFill>
                          <a:latin typeface="Roboto"/>
                          <a:ea typeface="Roboto"/>
                          <a:cs typeface="Roboto"/>
                          <a:sym typeface="Roboto"/>
                        </a:rPr>
                        <a:t>teams</a:t>
                      </a:r>
                      <a:endParaRPr/>
                    </a:p>
                  </a:txBody>
                  <a:tcPr marT="182875" marB="182875" marR="91425" marL="137150" anchor="ctr">
                    <a:lnL cap="flat" cmpd="sng" w="9525">
                      <a:solidFill>
                        <a:schemeClr val="dk1"/>
                      </a:solidFill>
                      <a:prstDash val="solid"/>
                      <a:round/>
                      <a:headEnd len="sm" w="sm" type="none"/>
                      <a:tailEnd len="sm" w="sm" type="none"/>
                    </a:lnL>
                    <a:lnR cap="flat" cmpd="sng" w="9525">
                      <a:solidFill>
                        <a:srgbClr val="BAC3D3"/>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Q3 goal: </a:t>
                      </a:r>
                      <a:br>
                        <a:rPr lang="en" sz="10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12 teams</a:t>
                      </a:r>
                      <a:br>
                        <a:rPr lang="en" sz="1000">
                          <a:solidFill>
                            <a:schemeClr val="dk2"/>
                          </a:solidFill>
                          <a:latin typeface="Roboto"/>
                          <a:ea typeface="Roboto"/>
                          <a:cs typeface="Roboto"/>
                          <a:sym typeface="Roboto"/>
                        </a:rPr>
                      </a:br>
                      <a:r>
                        <a:rPr lang="en" sz="1000">
                          <a:solidFill>
                            <a:schemeClr val="dk2"/>
                          </a:solidFill>
                          <a:latin typeface="Roboto"/>
                          <a:ea typeface="Roboto"/>
                          <a:cs typeface="Roboto"/>
                          <a:sym typeface="Roboto"/>
                        </a:rPr>
                        <a:t>9% of PRs</a:t>
                      </a:r>
                      <a:endParaRPr/>
                    </a:p>
                  </a:txBody>
                  <a:tcPr marT="182875" marB="182875" marR="91425" marL="137150" anchor="ctr">
                    <a:lnL cap="flat" cmpd="sng" w="9525">
                      <a:solidFill>
                        <a:srgbClr val="BAC3D3"/>
                      </a:solidFill>
                      <a:prstDash val="solid"/>
                      <a:round/>
                      <a:headEnd len="sm" w="sm" type="none"/>
                      <a:tailEnd len="sm" w="sm" type="none"/>
                    </a:lnL>
                    <a:lnR cap="flat" cmpd="sng" w="9525">
                      <a:solidFill>
                        <a:srgbClr val="BAC3D3">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BAC3D3"/>
                      </a:solidFill>
                      <a:prstDash val="solid"/>
                      <a:round/>
                      <a:headEnd len="sm" w="sm" type="none"/>
                      <a:tailEnd len="sm" w="sm" type="none"/>
                    </a:lnB>
                  </a:tcPr>
                </a:tc>
              </a:tr>
              <a:tr h="381000">
                <a:tc gridSpan="2">
                  <a:txBody>
                    <a:bodyPr/>
                    <a:lstStyle/>
                    <a:p>
                      <a:pPr indent="0" lvl="0" marL="0" rtl="0" algn="l">
                        <a:spcBef>
                          <a:spcPts val="0"/>
                        </a:spcBef>
                        <a:spcAft>
                          <a:spcPts val="0"/>
                        </a:spcAft>
                        <a:buNone/>
                      </a:pPr>
                      <a:r>
                        <a:rPr lang="en" sz="800">
                          <a:solidFill>
                            <a:schemeClr val="dk2"/>
                          </a:solidFill>
                          <a:latin typeface="Roboto Medium"/>
                          <a:ea typeface="Roboto Medium"/>
                          <a:cs typeface="Roboto Medium"/>
                          <a:sym typeface="Roboto Medium"/>
                        </a:rPr>
                        <a:t>IMPACT</a:t>
                      </a:r>
                      <a:endParaRPr sz="800">
                        <a:solidFill>
                          <a:schemeClr val="dk2"/>
                        </a:solidFill>
                        <a:latin typeface="Roboto Medium"/>
                        <a:ea typeface="Roboto Medium"/>
                        <a:cs typeface="Roboto Medium"/>
                        <a:sym typeface="Roboto Medium"/>
                      </a:endParaRPr>
                    </a:p>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12%</a:t>
                      </a:r>
                      <a:r>
                        <a:rPr lang="en"/>
                        <a:t> </a:t>
                      </a:r>
                      <a:r>
                        <a:rPr lang="en" sz="1000">
                          <a:solidFill>
                            <a:schemeClr val="dk2"/>
                          </a:solidFill>
                          <a:latin typeface="Roboto"/>
                          <a:ea typeface="Roboto"/>
                          <a:cs typeface="Roboto"/>
                          <a:sym typeface="Roboto"/>
                        </a:rPr>
                        <a:t>decrease in coding time</a:t>
                      </a:r>
                      <a:endParaRPr/>
                    </a:p>
                  </a:txBody>
                  <a:tcPr marT="182875" marB="182875" marR="91425" marL="0" anchor="ctr">
                    <a:lnL cap="flat" cmpd="sng" w="9525">
                      <a:solidFill>
                        <a:srgbClr val="BAC3D3">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en" sz="800">
                          <a:solidFill>
                            <a:schemeClr val="dk2"/>
                          </a:solidFill>
                          <a:latin typeface="Roboto Medium"/>
                          <a:ea typeface="Roboto Medium"/>
                          <a:cs typeface="Roboto Medium"/>
                          <a:sym typeface="Roboto Medium"/>
                        </a:rPr>
                        <a:t>IMPACT</a:t>
                      </a:r>
                      <a:endParaRPr sz="800">
                        <a:solidFill>
                          <a:schemeClr val="dk2"/>
                        </a:solidFill>
                        <a:latin typeface="Roboto Medium"/>
                        <a:ea typeface="Roboto Medium"/>
                        <a:cs typeface="Roboto Medium"/>
                        <a:sym typeface="Roboto Medium"/>
                      </a:endParaRPr>
                    </a:p>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6.9K </a:t>
                      </a:r>
                      <a:r>
                        <a:rPr lang="en" sz="1000">
                          <a:solidFill>
                            <a:schemeClr val="dk2"/>
                          </a:solidFill>
                          <a:latin typeface="Roboto"/>
                          <a:ea typeface="Roboto"/>
                          <a:cs typeface="Roboto"/>
                          <a:sym typeface="Roboto"/>
                        </a:rPr>
                        <a:t>dev hours saved in Q2</a:t>
                      </a:r>
                      <a:endParaRPr/>
                    </a:p>
                  </a:txBody>
                  <a:tcPr marT="182875" marB="182875" marR="91425" marL="1371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en" sz="800">
                          <a:solidFill>
                            <a:schemeClr val="dk2"/>
                          </a:solidFill>
                          <a:latin typeface="Roboto Medium"/>
                          <a:ea typeface="Roboto Medium"/>
                          <a:cs typeface="Roboto Medium"/>
                          <a:sym typeface="Roboto Medium"/>
                        </a:rPr>
                        <a:t>IMPACT</a:t>
                      </a:r>
                      <a:endParaRPr sz="800">
                        <a:solidFill>
                          <a:schemeClr val="dk2"/>
                        </a:solidFill>
                        <a:latin typeface="Roboto Medium"/>
                        <a:ea typeface="Roboto Medium"/>
                        <a:cs typeface="Roboto Medium"/>
                        <a:sym typeface="Roboto Medium"/>
                      </a:endParaRPr>
                    </a:p>
                    <a:p>
                      <a:pPr indent="0" lvl="0" marL="0" rtl="0" algn="l">
                        <a:spcBef>
                          <a:spcPts val="0"/>
                        </a:spcBef>
                        <a:spcAft>
                          <a:spcPts val="0"/>
                        </a:spcAft>
                        <a:buNone/>
                      </a:pPr>
                      <a:r>
                        <a:rPr lang="en" sz="3200">
                          <a:solidFill>
                            <a:schemeClr val="dk2"/>
                          </a:solidFill>
                          <a:latin typeface="Outfit SemiBold"/>
                          <a:ea typeface="Outfit SemiBold"/>
                          <a:cs typeface="Outfit SemiBold"/>
                          <a:sym typeface="Outfit SemiBold"/>
                        </a:rPr>
                        <a:t>7</a:t>
                      </a:r>
                      <a:r>
                        <a:rPr lang="en" sz="3200">
                          <a:solidFill>
                            <a:schemeClr val="dk2"/>
                          </a:solidFill>
                          <a:latin typeface="Outfit SemiBold"/>
                          <a:ea typeface="Outfit SemiBold"/>
                          <a:cs typeface="Outfit SemiBold"/>
                          <a:sym typeface="Outfit SemiBold"/>
                        </a:rPr>
                        <a:t>% </a:t>
                      </a:r>
                      <a:r>
                        <a:rPr lang="en" sz="1000">
                          <a:solidFill>
                            <a:schemeClr val="dk2"/>
                          </a:solidFill>
                          <a:latin typeface="Roboto"/>
                          <a:ea typeface="Roboto"/>
                          <a:cs typeface="Roboto"/>
                          <a:sym typeface="Roboto"/>
                        </a:rPr>
                        <a:t>of pull requests now AI created</a:t>
                      </a:r>
                      <a:endParaRPr/>
                    </a:p>
                  </a:txBody>
                  <a:tcPr marT="182875" marB="182875" marR="0" marL="137150">
                    <a:lnL cap="flat" cmpd="sng" w="9525">
                      <a:solidFill>
                        <a:schemeClr val="dk1"/>
                      </a:solidFill>
                      <a:prstDash val="solid"/>
                      <a:round/>
                      <a:headEnd len="sm" w="sm" type="none"/>
                      <a:tailEnd len="sm" w="sm" type="none"/>
                    </a:lnL>
                    <a:lnR cap="flat" cmpd="sng" w="9525">
                      <a:solidFill>
                        <a:srgbClr val="BAC3D3">
                          <a:alpha val="0"/>
                        </a:srgbClr>
                      </a:solidFill>
                      <a:prstDash val="solid"/>
                      <a:round/>
                      <a:headEnd len="sm" w="sm" type="none"/>
                      <a:tailEnd len="sm" w="sm" type="none"/>
                    </a:lnR>
                    <a:lnT cap="flat" cmpd="sng" w="9525">
                      <a:solidFill>
                        <a:srgbClr val="BAC3D3"/>
                      </a:solidFill>
                      <a:prstDash val="solid"/>
                      <a:round/>
                      <a:headEnd len="sm" w="sm" type="none"/>
                      <a:tailEnd len="sm" w="sm" type="none"/>
                    </a:lnT>
                    <a:lnB cap="flat" cmpd="sng" w="9525">
                      <a:solidFill>
                        <a:srgbClr val="BAC3D3"/>
                      </a:solidFill>
                      <a:prstDash val="solid"/>
                      <a:round/>
                      <a:headEnd len="sm" w="sm" type="none"/>
                      <a:tailEnd len="sm" w="sm" type="none"/>
                    </a:lnB>
                  </a:tcPr>
                </a:tc>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p:nvPr/>
        </p:nvSpPr>
        <p:spPr>
          <a:xfrm>
            <a:off x="4629400" y="1616275"/>
            <a:ext cx="4074300" cy="2870700"/>
          </a:xfrm>
          <a:prstGeom prst="roundRect">
            <a:avLst>
              <a:gd fmla="val 4879" name="adj"/>
            </a:avLst>
          </a:prstGeom>
          <a:solidFill>
            <a:schemeClr val="lt1"/>
          </a:solidFill>
          <a:ln>
            <a:noFill/>
          </a:ln>
          <a:effectLst>
            <a:outerShdw blurRad="271463" rotWithShape="0" algn="bl">
              <a:srgbClr val="8898A8">
                <a:alpha val="23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6" name="Google Shape;186;p33"/>
          <p:cNvSpPr txBox="1"/>
          <p:nvPr>
            <p:ph idx="12" type="sldNum"/>
          </p:nvPr>
        </p:nvSpPr>
        <p:spPr>
          <a:xfrm>
            <a:off x="8374100" y="4660475"/>
            <a:ext cx="312600" cy="31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187" name="Google Shape;187;p33"/>
          <p:cNvSpPr txBox="1"/>
          <p:nvPr/>
        </p:nvSpPr>
        <p:spPr>
          <a:xfrm>
            <a:off x="457200" y="250500"/>
            <a:ext cx="7536600" cy="1280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600"/>
              <a:buFont typeface="Arial"/>
              <a:buNone/>
            </a:pPr>
            <a:r>
              <a:rPr lang="en" sz="700">
                <a:solidFill>
                  <a:srgbClr val="8898A8"/>
                </a:solidFill>
                <a:latin typeface="Roboto Medium"/>
                <a:ea typeface="Roboto Medium"/>
                <a:cs typeface="Roboto Medium"/>
                <a:sym typeface="Roboto Medium"/>
              </a:rPr>
              <a:t>INITIATIVE SUMMARY</a:t>
            </a:r>
            <a:endParaRPr sz="700">
              <a:solidFill>
                <a:srgbClr val="8898A8"/>
              </a:solidFill>
              <a:latin typeface="Roboto Medium"/>
              <a:ea typeface="Roboto Medium"/>
              <a:cs typeface="Roboto Medium"/>
              <a:sym typeface="Roboto Medium"/>
            </a:endParaRPr>
          </a:p>
          <a:p>
            <a:pPr indent="0" lvl="0" marL="0" rtl="0" algn="l">
              <a:spcBef>
                <a:spcPts val="1000"/>
              </a:spcBef>
              <a:spcAft>
                <a:spcPts val="1000"/>
              </a:spcAft>
              <a:buClr>
                <a:srgbClr val="1E2533"/>
              </a:buClr>
              <a:buSzPts val="1100"/>
              <a:buFont typeface="Arial"/>
              <a:buNone/>
            </a:pPr>
            <a:r>
              <a:rPr lang="en" sz="2400">
                <a:solidFill>
                  <a:schemeClr val="dk1"/>
                </a:solidFill>
                <a:latin typeface="Outfit SemiBold"/>
                <a:ea typeface="Outfit SemiBold"/>
                <a:cs typeface="Outfit SemiBold"/>
                <a:sym typeface="Outfit SemiBold"/>
              </a:rPr>
              <a:t>GenAI</a:t>
            </a:r>
            <a:r>
              <a:rPr lang="en" sz="2400">
                <a:solidFill>
                  <a:schemeClr val="dk1"/>
                </a:solidFill>
                <a:latin typeface="Outfit SemiBold"/>
                <a:ea typeface="Outfit SemiBold"/>
                <a:cs typeface="Outfit SemiBold"/>
                <a:sym typeface="Outfit SemiBold"/>
              </a:rPr>
              <a:t> Under the Hood</a:t>
            </a:r>
            <a:br>
              <a:rPr lang="en" sz="700">
                <a:solidFill>
                  <a:srgbClr val="8898A8"/>
                </a:solidFill>
                <a:latin typeface="Roboto Medium"/>
                <a:ea typeface="Roboto Medium"/>
                <a:cs typeface="Roboto Medium"/>
                <a:sym typeface="Roboto Medium"/>
              </a:rPr>
            </a:br>
            <a:endParaRPr sz="700">
              <a:solidFill>
                <a:srgbClr val="8898A8"/>
              </a:solidFill>
              <a:latin typeface="Roboto Medium"/>
              <a:ea typeface="Roboto Medium"/>
              <a:cs typeface="Roboto Medium"/>
              <a:sym typeface="Roboto Medium"/>
            </a:endParaRPr>
          </a:p>
        </p:txBody>
      </p:sp>
      <p:sp>
        <p:nvSpPr>
          <p:cNvPr id="188" name="Google Shape;188;p33"/>
          <p:cNvSpPr txBox="1"/>
          <p:nvPr/>
        </p:nvSpPr>
        <p:spPr>
          <a:xfrm>
            <a:off x="4612500" y="331000"/>
            <a:ext cx="40743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200">
                <a:solidFill>
                  <a:schemeClr val="dk2"/>
                </a:solidFill>
                <a:latin typeface="Roboto"/>
                <a:ea typeface="Roboto"/>
                <a:cs typeface="Roboto"/>
                <a:sym typeface="Roboto"/>
              </a:rPr>
              <a:t>Over the past quarter, we’ve explored and implemented AI-driven capabilities in areas such as code generation, code review support automation, and predictive analytics.</a:t>
            </a:r>
            <a:endParaRPr sz="1200">
              <a:solidFill>
                <a:schemeClr val="dk2"/>
              </a:solidFill>
              <a:latin typeface="Roboto"/>
              <a:ea typeface="Roboto"/>
              <a:cs typeface="Roboto"/>
              <a:sym typeface="Roboto"/>
            </a:endParaRPr>
          </a:p>
        </p:txBody>
      </p:sp>
      <p:pic>
        <p:nvPicPr>
          <p:cNvPr id="189" name="Google Shape;189;p33"/>
          <p:cNvPicPr preferRelativeResize="0"/>
          <p:nvPr/>
        </p:nvPicPr>
        <p:blipFill>
          <a:blip r:embed="rId3">
            <a:alphaModFix/>
          </a:blip>
          <a:stretch>
            <a:fillRect/>
          </a:stretch>
        </p:blipFill>
        <p:spPr>
          <a:xfrm>
            <a:off x="4900525" y="1818125"/>
            <a:ext cx="3456051" cy="2466999"/>
          </a:xfrm>
          <a:prstGeom prst="rect">
            <a:avLst/>
          </a:prstGeom>
          <a:noFill/>
          <a:ln>
            <a:noFill/>
          </a:ln>
        </p:spPr>
      </p:pic>
      <p:graphicFrame>
        <p:nvGraphicFramePr>
          <p:cNvPr id="190" name="Google Shape;190;p33"/>
          <p:cNvGraphicFramePr/>
          <p:nvPr/>
        </p:nvGraphicFramePr>
        <p:xfrm>
          <a:off x="457200" y="1291450"/>
          <a:ext cx="3000000" cy="3000000"/>
        </p:xfrm>
        <a:graphic>
          <a:graphicData uri="http://schemas.openxmlformats.org/drawingml/2006/table">
            <a:tbl>
              <a:tblPr>
                <a:noFill/>
                <a:tableStyleId>{F61E0B18-13D9-44CC-B7DF-A1EB6368F6F8}</a:tableStyleId>
              </a:tblPr>
              <a:tblGrid>
                <a:gridCol w="1687525"/>
                <a:gridCol w="1687525"/>
              </a:tblGrid>
              <a:tr h="381000">
                <a:tc>
                  <a:txBody>
                    <a:bodyPr/>
                    <a:lstStyle/>
                    <a:p>
                      <a:pPr indent="0" lvl="0" marL="0" rtl="0" algn="l">
                        <a:spcBef>
                          <a:spcPts val="0"/>
                        </a:spcBef>
                        <a:spcAft>
                          <a:spcPts val="1000"/>
                        </a:spcAft>
                        <a:buNone/>
                      </a:pPr>
                      <a:r>
                        <a:rPr lang="en">
                          <a:solidFill>
                            <a:schemeClr val="dk1"/>
                          </a:solidFill>
                          <a:latin typeface="Outfit SemiBold"/>
                          <a:ea typeface="Outfit SemiBold"/>
                          <a:cs typeface="Outfit SemiBold"/>
                          <a:sym typeface="Outfit SemiBold"/>
                        </a:rPr>
                        <a:t>Code Assist</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We have implemented GitHub Copilot in order to decrease coding time and bug rates. To date we’ve seen </a:t>
                      </a:r>
                      <a:r>
                        <a:rPr lang="en" sz="1000">
                          <a:solidFill>
                            <a:schemeClr val="dk2"/>
                          </a:solidFill>
                          <a:latin typeface="Roboto"/>
                          <a:ea typeface="Roboto"/>
                          <a:cs typeface="Roboto"/>
                          <a:sym typeface="Roboto"/>
                        </a:rPr>
                        <a:t>78% positive rating from our devs. </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1000"/>
                        </a:spcAft>
                        <a:buNone/>
                      </a:pPr>
                      <a:r>
                        <a:rPr lang="en">
                          <a:solidFill>
                            <a:schemeClr val="dk1"/>
                          </a:solidFill>
                          <a:latin typeface="Outfit SemiBold"/>
                          <a:ea typeface="Outfit SemiBold"/>
                          <a:cs typeface="Outfit SemiBold"/>
                          <a:sym typeface="Outfit SemiBold"/>
                        </a:rPr>
                        <a:t>Code Review</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AI Workflows continue to expand beyond the IDE with the use of gitStream to take first review on all PRs. Early impact shows </a:t>
                      </a:r>
                      <a:endParaRPr sz="1000">
                        <a:solidFill>
                          <a:schemeClr val="dk2"/>
                        </a:solidFill>
                        <a:latin typeface="Roboto"/>
                        <a:ea typeface="Roboto"/>
                        <a:cs typeface="Roboto"/>
                        <a:sym typeface="Roboto"/>
                      </a:endParaRPr>
                    </a:p>
                    <a:p>
                      <a:pPr indent="0" lvl="0" marL="0" rtl="0" algn="l">
                        <a:spcBef>
                          <a:spcPts val="0"/>
                        </a:spcBef>
                        <a:spcAft>
                          <a:spcPts val="0"/>
                        </a:spcAft>
                        <a:buNone/>
                      </a:pPr>
                      <a:r>
                        <a:rPr lang="en" sz="1000">
                          <a:solidFill>
                            <a:schemeClr val="dk2"/>
                          </a:solidFill>
                          <a:latin typeface="Roboto"/>
                          <a:ea typeface="Roboto"/>
                          <a:cs typeface="Roboto"/>
                          <a:sym typeface="Roboto"/>
                        </a:rPr>
                        <a:t>6k dev hours saved.</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l">
                        <a:spcBef>
                          <a:spcPts val="0"/>
                        </a:spcBef>
                        <a:spcAft>
                          <a:spcPts val="1000"/>
                        </a:spcAft>
                        <a:buNone/>
                      </a:pPr>
                      <a:r>
                        <a:rPr lang="en">
                          <a:solidFill>
                            <a:schemeClr val="dk1"/>
                          </a:solidFill>
                          <a:latin typeface="Outfit SemiBold"/>
                          <a:ea typeface="Outfit SemiBold"/>
                          <a:cs typeface="Outfit SemiBold"/>
                          <a:sym typeface="Outfit SemiBold"/>
                        </a:rPr>
                        <a:t>Coding Agents</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2"/>
                          </a:solidFill>
                          <a:latin typeface="Roboto"/>
                          <a:ea typeface="Roboto"/>
                          <a:cs typeface="Roboto"/>
                          <a:sym typeface="Roboto"/>
                        </a:rPr>
                        <a:t>We have started live experiments with GPT-4o, taking on small tasks with heavy governance surrounding them.</a:t>
                      </a:r>
                      <a:endParaRPr/>
                    </a:p>
                  </a:txBody>
                  <a:tcPr marT="137150" marB="2743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91" name="Google Shape;191;p33"/>
          <p:cNvSpPr/>
          <p:nvPr/>
        </p:nvSpPr>
        <p:spPr>
          <a:xfrm>
            <a:off x="7021275" y="1478125"/>
            <a:ext cx="1335300" cy="266400"/>
          </a:xfrm>
          <a:prstGeom prst="roundRect">
            <a:avLst>
              <a:gd fmla="val 50000" name="adj"/>
            </a:avLst>
          </a:prstGeom>
          <a:solidFill>
            <a:srgbClr val="DDE1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1"/>
                </a:solidFill>
                <a:latin typeface="Outfit SemiBold"/>
                <a:ea typeface="Outfit SemiBold"/>
                <a:cs typeface="Outfit SemiBold"/>
                <a:sym typeface="Outfit SemiBold"/>
              </a:rPr>
              <a:t>GenAI Code Review</a:t>
            </a:r>
            <a:endParaRPr sz="800">
              <a:solidFill>
                <a:schemeClr val="dk1"/>
              </a:solidFill>
              <a:latin typeface="Outfit SemiBold"/>
              <a:ea typeface="Outfit SemiBold"/>
              <a:cs typeface="Outfit SemiBold"/>
              <a:sym typeface="Outfit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222326"/>
      </a:dk1>
      <a:lt1>
        <a:srgbClr val="FFFFFF"/>
      </a:lt1>
      <a:dk2>
        <a:srgbClr val="4D5865"/>
      </a:dk2>
      <a:lt2>
        <a:srgbClr val="F3F5FA"/>
      </a:lt2>
      <a:accent1>
        <a:srgbClr val="5B66FB"/>
      </a:accent1>
      <a:accent2>
        <a:srgbClr val="F4AB0B"/>
      </a:accent2>
      <a:accent3>
        <a:srgbClr val="10B9D0"/>
      </a:accent3>
      <a:accent4>
        <a:srgbClr val="FF6445"/>
      </a:accent4>
      <a:accent5>
        <a:srgbClr val="0AD570"/>
      </a:accent5>
      <a:accent6>
        <a:srgbClr val="8A3CFD"/>
      </a:accent6>
      <a:hlink>
        <a:srgbClr val="2223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